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5" r:id="rId1"/>
  </p:sldMasterIdLst>
  <p:notesMasterIdLst>
    <p:notesMasterId r:id="rId53"/>
  </p:notesMasterIdLst>
  <p:handoutMasterIdLst>
    <p:handoutMasterId r:id="rId54"/>
  </p:handoutMasterIdLst>
  <p:sldIdLst>
    <p:sldId id="906" r:id="rId2"/>
    <p:sldId id="2271" r:id="rId3"/>
    <p:sldId id="2314" r:id="rId4"/>
    <p:sldId id="2285" r:id="rId5"/>
    <p:sldId id="2286" r:id="rId6"/>
    <p:sldId id="2290" r:id="rId7"/>
    <p:sldId id="2287" r:id="rId8"/>
    <p:sldId id="2288" r:id="rId9"/>
    <p:sldId id="2291" r:id="rId10"/>
    <p:sldId id="2052" r:id="rId11"/>
    <p:sldId id="2292" r:id="rId12"/>
    <p:sldId id="2274" r:id="rId13"/>
    <p:sldId id="2113" r:id="rId14"/>
    <p:sldId id="2289" r:id="rId15"/>
    <p:sldId id="268" r:id="rId16"/>
    <p:sldId id="2277" r:id="rId17"/>
    <p:sldId id="2281" r:id="rId18"/>
    <p:sldId id="2283" r:id="rId19"/>
    <p:sldId id="2282" r:id="rId20"/>
    <p:sldId id="2273" r:id="rId21"/>
    <p:sldId id="313" r:id="rId22"/>
    <p:sldId id="2300" r:id="rId23"/>
    <p:sldId id="2192" r:id="rId24"/>
    <p:sldId id="2302" r:id="rId25"/>
    <p:sldId id="2278" r:id="rId26"/>
    <p:sldId id="2260" r:id="rId27"/>
    <p:sldId id="2279" r:id="rId28"/>
    <p:sldId id="2261" r:id="rId29"/>
    <p:sldId id="2303" r:id="rId30"/>
    <p:sldId id="2293" r:id="rId31"/>
    <p:sldId id="2294" r:id="rId32"/>
    <p:sldId id="2308" r:id="rId33"/>
    <p:sldId id="2311" r:id="rId34"/>
    <p:sldId id="2312" r:id="rId35"/>
    <p:sldId id="2315" r:id="rId36"/>
    <p:sldId id="2316" r:id="rId37"/>
    <p:sldId id="2317" r:id="rId38"/>
    <p:sldId id="2304" r:id="rId39"/>
    <p:sldId id="2310" r:id="rId40"/>
    <p:sldId id="2306" r:id="rId41"/>
    <p:sldId id="2313" r:id="rId42"/>
    <p:sldId id="2318" r:id="rId43"/>
    <p:sldId id="2319" r:id="rId44"/>
    <p:sldId id="2330" r:id="rId45"/>
    <p:sldId id="2332" r:id="rId46"/>
    <p:sldId id="2333" r:id="rId47"/>
    <p:sldId id="2334" r:id="rId48"/>
    <p:sldId id="2321" r:id="rId49"/>
    <p:sldId id="2322" r:id="rId50"/>
    <p:sldId id="2307" r:id="rId51"/>
    <p:sldId id="2211" r:id="rId52"/>
  </p:sldIdLst>
  <p:sldSz cx="9144000" cy="6858000" type="screen4x3"/>
  <p:notesSz cx="6881813" cy="9296400"/>
  <p:defaultTextStyle>
    <a:defPPr>
      <a:defRPr lang="en-US"/>
    </a:defPPr>
    <a:lvl1pPr algn="l" rtl="0" eaLnBrk="0" fontAlgn="base" hangingPunct="0">
      <a:spcBef>
        <a:spcPct val="0"/>
      </a:spcBef>
      <a:spcAft>
        <a:spcPct val="0"/>
      </a:spcAft>
      <a:defRPr sz="2000" b="1" kern="1200">
        <a:solidFill>
          <a:schemeClr val="tx1"/>
        </a:solidFill>
        <a:latin typeface="Arial Black"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000" b="1" kern="1200">
        <a:solidFill>
          <a:schemeClr val="tx1"/>
        </a:solidFill>
        <a:latin typeface="Arial Black"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000" b="1" kern="1200">
        <a:solidFill>
          <a:schemeClr val="tx1"/>
        </a:solidFill>
        <a:latin typeface="Arial Black"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000" b="1" kern="1200">
        <a:solidFill>
          <a:schemeClr val="tx1"/>
        </a:solidFill>
        <a:latin typeface="Arial Black"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000" b="1" kern="1200">
        <a:solidFill>
          <a:schemeClr val="tx1"/>
        </a:solidFill>
        <a:latin typeface="Arial Black" panose="020B0604020202020204" pitchFamily="34" charset="0"/>
        <a:ea typeface="MS PGothic" panose="020B0600070205080204" pitchFamily="34" charset="-128"/>
        <a:cs typeface="+mn-cs"/>
      </a:defRPr>
    </a:lvl5pPr>
    <a:lvl6pPr marL="2286000" algn="l" defTabSz="914400" rtl="0" eaLnBrk="1" latinLnBrk="0" hangingPunct="1">
      <a:defRPr sz="2000" b="1" kern="1200">
        <a:solidFill>
          <a:schemeClr val="tx1"/>
        </a:solidFill>
        <a:latin typeface="Arial Black" panose="020B0604020202020204" pitchFamily="34" charset="0"/>
        <a:ea typeface="MS PGothic" panose="020B0600070205080204" pitchFamily="34" charset="-128"/>
        <a:cs typeface="+mn-cs"/>
      </a:defRPr>
    </a:lvl6pPr>
    <a:lvl7pPr marL="2743200" algn="l" defTabSz="914400" rtl="0" eaLnBrk="1" latinLnBrk="0" hangingPunct="1">
      <a:defRPr sz="2000" b="1" kern="1200">
        <a:solidFill>
          <a:schemeClr val="tx1"/>
        </a:solidFill>
        <a:latin typeface="Arial Black" panose="020B0604020202020204" pitchFamily="34" charset="0"/>
        <a:ea typeface="MS PGothic" panose="020B0600070205080204" pitchFamily="34" charset="-128"/>
        <a:cs typeface="+mn-cs"/>
      </a:defRPr>
    </a:lvl7pPr>
    <a:lvl8pPr marL="3200400" algn="l" defTabSz="914400" rtl="0" eaLnBrk="1" latinLnBrk="0" hangingPunct="1">
      <a:defRPr sz="2000" b="1" kern="1200">
        <a:solidFill>
          <a:schemeClr val="tx1"/>
        </a:solidFill>
        <a:latin typeface="Arial Black" panose="020B0604020202020204" pitchFamily="34" charset="0"/>
        <a:ea typeface="MS PGothic" panose="020B0600070205080204" pitchFamily="34" charset="-128"/>
        <a:cs typeface="+mn-cs"/>
      </a:defRPr>
    </a:lvl8pPr>
    <a:lvl9pPr marL="3657600" algn="l" defTabSz="914400" rtl="0" eaLnBrk="1" latinLnBrk="0" hangingPunct="1">
      <a:defRPr sz="2000" b="1" kern="1200">
        <a:solidFill>
          <a:schemeClr val="tx1"/>
        </a:solidFill>
        <a:latin typeface="Arial Black"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E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9"/>
    <p:restoredTop sz="93740"/>
  </p:normalViewPr>
  <p:slideViewPr>
    <p:cSldViewPr>
      <p:cViewPr varScale="1">
        <p:scale>
          <a:sx n="102" d="100"/>
          <a:sy n="102" d="100"/>
        </p:scale>
        <p:origin x="12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D602049-87EA-A5F4-D041-6DAD54B3A3A8}"/>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latin typeface="Times" charset="0"/>
                <a:ea typeface="+mn-ea"/>
                <a:cs typeface="+mn-cs"/>
              </a:defRPr>
            </a:lvl1pPr>
          </a:lstStyle>
          <a:p>
            <a:pPr>
              <a:defRPr/>
            </a:pPr>
            <a:endParaRPr lang="en-US" altLang="en-US"/>
          </a:p>
        </p:txBody>
      </p:sp>
      <p:sp>
        <p:nvSpPr>
          <p:cNvPr id="91139" name="Rectangle 3">
            <a:extLst>
              <a:ext uri="{FF2B5EF4-FFF2-40B4-BE49-F238E27FC236}">
                <a16:creationId xmlns:a16="http://schemas.microsoft.com/office/drawing/2014/main" id="{5A782ED9-1659-8549-428E-E70C7B6D8E3A}"/>
              </a:ext>
            </a:extLst>
          </p:cNvPr>
          <p:cNvSpPr>
            <a:spLocks noGrp="1" noChangeArrowheads="1"/>
          </p:cNvSpPr>
          <p:nvPr>
            <p:ph type="dt" sz="quarter" idx="1"/>
          </p:nvPr>
        </p:nvSpPr>
        <p:spPr bwMode="auto">
          <a:xfrm>
            <a:off x="389890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latin typeface="Times" charset="0"/>
                <a:ea typeface="+mn-ea"/>
                <a:cs typeface="+mn-cs"/>
              </a:defRPr>
            </a:lvl1pPr>
          </a:lstStyle>
          <a:p>
            <a:pPr>
              <a:defRPr/>
            </a:pPr>
            <a:endParaRPr lang="en-US" altLang="en-US"/>
          </a:p>
        </p:txBody>
      </p:sp>
      <p:sp>
        <p:nvSpPr>
          <p:cNvPr id="91140" name="Rectangle 4">
            <a:extLst>
              <a:ext uri="{FF2B5EF4-FFF2-40B4-BE49-F238E27FC236}">
                <a16:creationId xmlns:a16="http://schemas.microsoft.com/office/drawing/2014/main" id="{3FEBCBED-C82A-C095-9A01-396B75FA38AF}"/>
              </a:ext>
            </a:extLst>
          </p:cNvPr>
          <p:cNvSpPr>
            <a:spLocks noGrp="1" noChangeArrowheads="1"/>
          </p:cNvSpPr>
          <p:nvPr>
            <p:ph type="ftr" sz="quarter" idx="2"/>
          </p:nvPr>
        </p:nvSpPr>
        <p:spPr bwMode="auto">
          <a:xfrm>
            <a:off x="0" y="8831263"/>
            <a:ext cx="2982913"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latin typeface="Times" charset="0"/>
                <a:ea typeface="+mn-ea"/>
                <a:cs typeface="+mn-cs"/>
              </a:defRPr>
            </a:lvl1pPr>
          </a:lstStyle>
          <a:p>
            <a:pPr>
              <a:defRPr/>
            </a:pPr>
            <a:endParaRPr lang="en-US" altLang="en-US"/>
          </a:p>
        </p:txBody>
      </p:sp>
      <p:sp>
        <p:nvSpPr>
          <p:cNvPr id="91141" name="Rectangle 5">
            <a:extLst>
              <a:ext uri="{FF2B5EF4-FFF2-40B4-BE49-F238E27FC236}">
                <a16:creationId xmlns:a16="http://schemas.microsoft.com/office/drawing/2014/main" id="{DEB267CD-0ACC-7D1F-66C3-29A2857A32DF}"/>
              </a:ext>
            </a:extLst>
          </p:cNvPr>
          <p:cNvSpPr>
            <a:spLocks noGrp="1" noChangeArrowheads="1"/>
          </p:cNvSpPr>
          <p:nvPr>
            <p:ph type="sldNum" sz="quarter" idx="3"/>
          </p:nvPr>
        </p:nvSpPr>
        <p:spPr bwMode="auto">
          <a:xfrm>
            <a:off x="3898900" y="8831263"/>
            <a:ext cx="2982913"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latin typeface="Times" pitchFamily="2" charset="0"/>
              </a:defRPr>
            </a:lvl1pPr>
          </a:lstStyle>
          <a:p>
            <a:pPr>
              <a:defRPr/>
            </a:pPr>
            <a:fld id="{E03F02D9-03A6-F744-A738-8FC3F8DAF8C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4581D92-E961-517B-F3AC-449848ED6D0A}"/>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latin typeface="Times" charset="0"/>
                <a:ea typeface="+mn-ea"/>
                <a:cs typeface="+mn-cs"/>
              </a:defRPr>
            </a:lvl1pPr>
          </a:lstStyle>
          <a:p>
            <a:pPr>
              <a:defRPr/>
            </a:pPr>
            <a:endParaRPr lang="en-US" altLang="en-US"/>
          </a:p>
        </p:txBody>
      </p:sp>
      <p:sp>
        <p:nvSpPr>
          <p:cNvPr id="79875" name="Rectangle 3">
            <a:extLst>
              <a:ext uri="{FF2B5EF4-FFF2-40B4-BE49-F238E27FC236}">
                <a16:creationId xmlns:a16="http://schemas.microsoft.com/office/drawing/2014/main" id="{B7B9213A-A36C-819C-887A-91E3BF569B4F}"/>
              </a:ext>
            </a:extLst>
          </p:cNvPr>
          <p:cNvSpPr>
            <a:spLocks noGrp="1" noChangeArrowheads="1"/>
          </p:cNvSpPr>
          <p:nvPr>
            <p:ph type="dt" idx="1"/>
          </p:nvPr>
        </p:nvSpPr>
        <p:spPr bwMode="auto">
          <a:xfrm>
            <a:off x="3898900" y="0"/>
            <a:ext cx="2982913"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latin typeface="Times" charset="0"/>
                <a:ea typeface="+mn-ea"/>
                <a:cs typeface="+mn-cs"/>
              </a:defRPr>
            </a:lvl1pPr>
          </a:lstStyle>
          <a:p>
            <a:pPr>
              <a:defRPr/>
            </a:pPr>
            <a:endParaRPr lang="en-US" altLang="en-US"/>
          </a:p>
        </p:txBody>
      </p:sp>
      <p:sp>
        <p:nvSpPr>
          <p:cNvPr id="15364" name="Rectangle 4">
            <a:extLst>
              <a:ext uri="{FF2B5EF4-FFF2-40B4-BE49-F238E27FC236}">
                <a16:creationId xmlns:a16="http://schemas.microsoft.com/office/drawing/2014/main" id="{77EA41BD-7CA4-C638-8969-C841853D3282}"/>
              </a:ext>
            </a:extLst>
          </p:cNvPr>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a:extLst>
              <a:ext uri="{FF2B5EF4-FFF2-40B4-BE49-F238E27FC236}">
                <a16:creationId xmlns:a16="http://schemas.microsoft.com/office/drawing/2014/main" id="{C50E567F-C2C2-C20A-729D-F8F3D28F51C5}"/>
              </a:ext>
            </a:extLst>
          </p:cNvPr>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9878" name="Rectangle 6">
            <a:extLst>
              <a:ext uri="{FF2B5EF4-FFF2-40B4-BE49-F238E27FC236}">
                <a16:creationId xmlns:a16="http://schemas.microsoft.com/office/drawing/2014/main" id="{A2C43CDF-C400-68C7-CB23-CBEDA016A8B0}"/>
              </a:ext>
            </a:extLst>
          </p:cNvPr>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latin typeface="Times" charset="0"/>
                <a:ea typeface="+mn-ea"/>
                <a:cs typeface="+mn-cs"/>
              </a:defRPr>
            </a:lvl1pPr>
          </a:lstStyle>
          <a:p>
            <a:pPr>
              <a:defRPr/>
            </a:pPr>
            <a:endParaRPr lang="en-US" altLang="en-US"/>
          </a:p>
        </p:txBody>
      </p:sp>
      <p:sp>
        <p:nvSpPr>
          <p:cNvPr id="79879" name="Rectangle 7">
            <a:extLst>
              <a:ext uri="{FF2B5EF4-FFF2-40B4-BE49-F238E27FC236}">
                <a16:creationId xmlns:a16="http://schemas.microsoft.com/office/drawing/2014/main" id="{3A4544FE-8FCC-5D47-09D9-E77B6E1E0A1D}"/>
              </a:ext>
            </a:extLst>
          </p:cNvPr>
          <p:cNvSpPr>
            <a:spLocks noGrp="1" noChangeArrowheads="1"/>
          </p:cNvSpPr>
          <p:nvPr>
            <p:ph type="sldNum" sz="quarter" idx="5"/>
          </p:nvPr>
        </p:nvSpPr>
        <p:spPr bwMode="auto">
          <a:xfrm>
            <a:off x="3898900" y="8831263"/>
            <a:ext cx="2982913"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latin typeface="Times" pitchFamily="2" charset="0"/>
              </a:defRPr>
            </a:lvl1pPr>
          </a:lstStyle>
          <a:p>
            <a:pPr>
              <a:defRPr/>
            </a:pPr>
            <a:fld id="{FBD3E87C-6211-BC4A-B6A4-CB226E4FAC5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ED77F8F-C1F2-F1A1-18D0-D7AAF9839BA5}"/>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7CDD3B08-C276-BC41-FA37-12A119E42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
        <p:nvSpPr>
          <p:cNvPr id="18435" name="Slide Number Placeholder 3">
            <a:extLst>
              <a:ext uri="{FF2B5EF4-FFF2-40B4-BE49-F238E27FC236}">
                <a16:creationId xmlns:a16="http://schemas.microsoft.com/office/drawing/2014/main" id="{E3C09AC4-0A1D-B838-283C-2B37589C2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1"/>
                </a:solidFill>
                <a:latin typeface="Arial Black" panose="020B0604020202020204" pitchFamily="34" charset="0"/>
                <a:ea typeface="MS PGothic" panose="020B0600070205080204" pitchFamily="34" charset="-128"/>
              </a:defRPr>
            </a:lvl1pPr>
            <a:lvl2pPr marL="742950" indent="-285750" defTabSz="931863">
              <a:defRPr sz="2000" b="1">
                <a:solidFill>
                  <a:schemeClr val="tx1"/>
                </a:solidFill>
                <a:latin typeface="Arial Black" panose="020B0604020202020204" pitchFamily="34" charset="0"/>
                <a:ea typeface="MS PGothic" panose="020B0600070205080204" pitchFamily="34" charset="-128"/>
              </a:defRPr>
            </a:lvl2pPr>
            <a:lvl3pPr marL="1143000" indent="-228600" defTabSz="931863">
              <a:defRPr sz="2000" b="1">
                <a:solidFill>
                  <a:schemeClr val="tx1"/>
                </a:solidFill>
                <a:latin typeface="Arial Black" panose="020B0604020202020204" pitchFamily="34" charset="0"/>
                <a:ea typeface="MS PGothic" panose="020B0600070205080204" pitchFamily="34" charset="-128"/>
              </a:defRPr>
            </a:lvl3pPr>
            <a:lvl4pPr marL="1600200" indent="-228600" defTabSz="931863">
              <a:defRPr sz="2000" b="1">
                <a:solidFill>
                  <a:schemeClr val="tx1"/>
                </a:solidFill>
                <a:latin typeface="Arial Black" panose="020B0604020202020204" pitchFamily="34" charset="0"/>
                <a:ea typeface="MS PGothic" panose="020B0600070205080204" pitchFamily="34" charset="-128"/>
              </a:defRPr>
            </a:lvl4pPr>
            <a:lvl5pPr marL="2057400" indent="-228600" defTabSz="931863">
              <a:defRPr sz="2000" b="1">
                <a:solidFill>
                  <a:schemeClr val="tx1"/>
                </a:solidFill>
                <a:latin typeface="Arial Black"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9pPr>
          </a:lstStyle>
          <a:p>
            <a:fld id="{37F6113F-E80A-4E4F-A0A6-C5AEDDEC52CC}" type="slidenum">
              <a:rPr lang="en-US" altLang="en-US" sz="1200" b="0" smtClean="0">
                <a:latin typeface="Times" pitchFamily="2" charset="0"/>
              </a:rPr>
              <a:pPr/>
              <a:t>1</a:t>
            </a:fld>
            <a:endParaRPr lang="en-US" altLang="en-US" sz="1200" b="0">
              <a:latin typeface="Times" pitchFamily="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8E35-682C-2391-4497-CD791C74691F}"/>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C7BAAA3-84D8-4433-C013-0E08EC0CA380}"/>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2B78FCFC-7B95-DBEC-D151-4B59C9885E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
        <p:nvSpPr>
          <p:cNvPr id="18435" name="Slide Number Placeholder 3">
            <a:extLst>
              <a:ext uri="{FF2B5EF4-FFF2-40B4-BE49-F238E27FC236}">
                <a16:creationId xmlns:a16="http://schemas.microsoft.com/office/drawing/2014/main" id="{1D5EBCA3-A9EF-5EF7-28D6-4A3FD2F6F1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1"/>
                </a:solidFill>
                <a:latin typeface="Arial Black" panose="020B0604020202020204" pitchFamily="34" charset="0"/>
                <a:ea typeface="MS PGothic" panose="020B0600070205080204" pitchFamily="34" charset="-128"/>
              </a:defRPr>
            </a:lvl1pPr>
            <a:lvl2pPr marL="742950" indent="-285750" defTabSz="931863">
              <a:defRPr sz="2000" b="1">
                <a:solidFill>
                  <a:schemeClr val="tx1"/>
                </a:solidFill>
                <a:latin typeface="Arial Black" panose="020B0604020202020204" pitchFamily="34" charset="0"/>
                <a:ea typeface="MS PGothic" panose="020B0600070205080204" pitchFamily="34" charset="-128"/>
              </a:defRPr>
            </a:lvl2pPr>
            <a:lvl3pPr marL="1143000" indent="-228600" defTabSz="931863">
              <a:defRPr sz="2000" b="1">
                <a:solidFill>
                  <a:schemeClr val="tx1"/>
                </a:solidFill>
                <a:latin typeface="Arial Black" panose="020B0604020202020204" pitchFamily="34" charset="0"/>
                <a:ea typeface="MS PGothic" panose="020B0600070205080204" pitchFamily="34" charset="-128"/>
              </a:defRPr>
            </a:lvl3pPr>
            <a:lvl4pPr marL="1600200" indent="-228600" defTabSz="931863">
              <a:defRPr sz="2000" b="1">
                <a:solidFill>
                  <a:schemeClr val="tx1"/>
                </a:solidFill>
                <a:latin typeface="Arial Black" panose="020B0604020202020204" pitchFamily="34" charset="0"/>
                <a:ea typeface="MS PGothic" panose="020B0600070205080204" pitchFamily="34" charset="-128"/>
              </a:defRPr>
            </a:lvl4pPr>
            <a:lvl5pPr marL="2057400" indent="-228600" defTabSz="931863">
              <a:defRPr sz="2000" b="1">
                <a:solidFill>
                  <a:schemeClr val="tx1"/>
                </a:solidFill>
                <a:latin typeface="Arial Black"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000" b="1">
                <a:solidFill>
                  <a:schemeClr val="tx1"/>
                </a:solidFill>
                <a:latin typeface="Arial Black" panose="020B0604020202020204" pitchFamily="34" charset="0"/>
                <a:ea typeface="MS PGothic" panose="020B0600070205080204" pitchFamily="34" charset="-128"/>
              </a:defRPr>
            </a:lvl9pPr>
          </a:lstStyle>
          <a:p>
            <a:fld id="{37F6113F-E80A-4E4F-A0A6-C5AEDDEC52CC}" type="slidenum">
              <a:rPr lang="en-US" altLang="en-US" sz="1200" b="0" smtClean="0">
                <a:latin typeface="Times" pitchFamily="2" charset="0"/>
              </a:rPr>
              <a:pPr/>
              <a:t>3</a:t>
            </a:fld>
            <a:endParaRPr lang="en-US" altLang="en-US" sz="1200" b="0">
              <a:latin typeface="Times" pitchFamily="2" charset="0"/>
            </a:endParaRPr>
          </a:p>
        </p:txBody>
      </p:sp>
    </p:spTree>
    <p:extLst>
      <p:ext uri="{BB962C8B-B14F-4D97-AF65-F5344CB8AC3E}">
        <p14:creationId xmlns:p14="http://schemas.microsoft.com/office/powerpoint/2010/main" val="1147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434975" y="1293813"/>
            <a:ext cx="8650288"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434975" y="1293813"/>
            <a:ext cx="8650288"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434975" y="1293813"/>
            <a:ext cx="8650288"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something else that falls in the category of mitigation. Cement, steelmaking, petrochemicals, fertilizers, glass making, hydrogen production, </a:t>
            </a:r>
            <a:r>
              <a:rPr lang="en-US" dirty="0" err="1"/>
              <a:t>etc</a:t>
            </a:r>
            <a:r>
              <a:rPr lang="en-US" dirty="0"/>
              <a:t> – all fit here. Possible today because of very high CO2 level in smokestack gases.</a:t>
            </a:r>
          </a:p>
        </p:txBody>
      </p:sp>
      <p:sp>
        <p:nvSpPr>
          <p:cNvPr id="4" name="Slide Number Placeholder 3"/>
          <p:cNvSpPr>
            <a:spLocks noGrp="1"/>
          </p:cNvSpPr>
          <p:nvPr>
            <p:ph type="sldNum" sz="quarter" idx="5"/>
          </p:nvPr>
        </p:nvSpPr>
        <p:spPr/>
        <p:txBody>
          <a:bodyPr/>
          <a:lstStyle/>
          <a:p>
            <a:pPr>
              <a:defRPr/>
            </a:pPr>
            <a:fld id="{024FE2CE-612C-174D-8516-615A330A2F89}" type="slidenum">
              <a:rPr lang="en-US" altLang="en-US" smtClean="0"/>
              <a:pPr>
                <a:defRPr/>
              </a:pPr>
              <a:t>44</a:t>
            </a:fld>
            <a:endParaRPr lang="en-US" altLang="en-US" dirty="0"/>
          </a:p>
        </p:txBody>
      </p:sp>
    </p:spTree>
    <p:extLst>
      <p:ext uri="{BB962C8B-B14F-4D97-AF65-F5344CB8AC3E}">
        <p14:creationId xmlns:p14="http://schemas.microsoft.com/office/powerpoint/2010/main" val="124335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adaptation or mitigation either. This is solving the problem via industrial engineering. Very very tough, huge energy input needed to concentrate the carbon dioxide. Doing the same thing as planting 3 trillion trees. And if DAC doesn’t work, maybe enhanced weathering or an ocean-based approach.</a:t>
            </a:r>
          </a:p>
        </p:txBody>
      </p:sp>
      <p:sp>
        <p:nvSpPr>
          <p:cNvPr id="4" name="Slide Number Placeholder 3"/>
          <p:cNvSpPr>
            <a:spLocks noGrp="1"/>
          </p:cNvSpPr>
          <p:nvPr>
            <p:ph type="sldNum" sz="quarter" idx="5"/>
          </p:nvPr>
        </p:nvSpPr>
        <p:spPr/>
        <p:txBody>
          <a:bodyPr/>
          <a:lstStyle/>
          <a:p>
            <a:pPr>
              <a:defRPr/>
            </a:pPr>
            <a:fld id="{024FE2CE-612C-174D-8516-615A330A2F89}" type="slidenum">
              <a:rPr lang="en-US" altLang="en-US" smtClean="0"/>
              <a:pPr>
                <a:defRPr/>
              </a:pPr>
              <a:t>45</a:t>
            </a:fld>
            <a:endParaRPr lang="en-US" altLang="en-US" dirty="0"/>
          </a:p>
        </p:txBody>
      </p:sp>
    </p:spTree>
    <p:extLst>
      <p:ext uri="{BB962C8B-B14F-4D97-AF65-F5344CB8AC3E}">
        <p14:creationId xmlns:p14="http://schemas.microsoft.com/office/powerpoint/2010/main" val="94425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C2BABB-D41A-5D72-023A-998F5CA3B9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F641E1-D1B1-1F8C-209E-8EA01D95DD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269594D-E09A-E173-8204-EE7AED40AD48}"/>
              </a:ext>
            </a:extLst>
          </p:cNvPr>
          <p:cNvSpPr>
            <a:spLocks noGrp="1" noChangeArrowheads="1"/>
          </p:cNvSpPr>
          <p:nvPr>
            <p:ph type="sldNum" sz="quarter" idx="12"/>
          </p:nvPr>
        </p:nvSpPr>
        <p:spPr>
          <a:ln/>
        </p:spPr>
        <p:txBody>
          <a:bodyPr/>
          <a:lstStyle>
            <a:lvl1pPr>
              <a:defRPr/>
            </a:lvl1pPr>
          </a:lstStyle>
          <a:p>
            <a:pPr>
              <a:defRPr/>
            </a:pPr>
            <a:fld id="{C9553DF7-242C-0144-A104-05AC78BBDFB5}" type="slidenum">
              <a:rPr lang="en-US" altLang="en-US"/>
              <a:pPr>
                <a:defRPr/>
              </a:pPr>
              <a:t>‹#›</a:t>
            </a:fld>
            <a:endParaRPr lang="en-US" altLang="en-US" dirty="0"/>
          </a:p>
        </p:txBody>
      </p:sp>
    </p:spTree>
    <p:extLst>
      <p:ext uri="{BB962C8B-B14F-4D97-AF65-F5344CB8AC3E}">
        <p14:creationId xmlns:p14="http://schemas.microsoft.com/office/powerpoint/2010/main" val="73284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57E804-B23A-7F7F-55B9-21E2EF41A2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B8854D5-2CC4-F75A-AC07-42FFBD801C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7B8DE7-D74F-7AC6-9795-D3674F04FD2F}"/>
              </a:ext>
            </a:extLst>
          </p:cNvPr>
          <p:cNvSpPr>
            <a:spLocks noGrp="1" noChangeArrowheads="1"/>
          </p:cNvSpPr>
          <p:nvPr>
            <p:ph type="sldNum" sz="quarter" idx="12"/>
          </p:nvPr>
        </p:nvSpPr>
        <p:spPr>
          <a:ln/>
        </p:spPr>
        <p:txBody>
          <a:bodyPr/>
          <a:lstStyle>
            <a:lvl1pPr>
              <a:defRPr/>
            </a:lvl1pPr>
          </a:lstStyle>
          <a:p>
            <a:pPr>
              <a:defRPr/>
            </a:pPr>
            <a:fld id="{5C253E35-D7EA-0344-A6D4-26907277851A}" type="slidenum">
              <a:rPr lang="en-US" altLang="en-US"/>
              <a:pPr>
                <a:defRPr/>
              </a:pPr>
              <a:t>‹#›</a:t>
            </a:fld>
            <a:endParaRPr lang="en-US" altLang="en-US" dirty="0"/>
          </a:p>
        </p:txBody>
      </p:sp>
    </p:spTree>
    <p:extLst>
      <p:ext uri="{BB962C8B-B14F-4D97-AF65-F5344CB8AC3E}">
        <p14:creationId xmlns:p14="http://schemas.microsoft.com/office/powerpoint/2010/main" val="297314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1DB4C8-DE7D-C330-A5DB-8C8C86A3C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3C90C-8AD9-7056-8C41-2056019544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51E5171-5805-18F6-2FB5-5F0B801C0B12}"/>
              </a:ext>
            </a:extLst>
          </p:cNvPr>
          <p:cNvSpPr>
            <a:spLocks noGrp="1" noChangeArrowheads="1"/>
          </p:cNvSpPr>
          <p:nvPr>
            <p:ph type="sldNum" sz="quarter" idx="12"/>
          </p:nvPr>
        </p:nvSpPr>
        <p:spPr>
          <a:ln/>
        </p:spPr>
        <p:txBody>
          <a:bodyPr/>
          <a:lstStyle>
            <a:lvl1pPr>
              <a:defRPr/>
            </a:lvl1pPr>
          </a:lstStyle>
          <a:p>
            <a:pPr>
              <a:defRPr/>
            </a:pPr>
            <a:fld id="{3DA9C05E-1842-154D-B3BF-9938954397FF}" type="slidenum">
              <a:rPr lang="en-US" altLang="en-US"/>
              <a:pPr>
                <a:defRPr/>
              </a:pPr>
              <a:t>‹#›</a:t>
            </a:fld>
            <a:endParaRPr lang="en-US" altLang="en-US" dirty="0"/>
          </a:p>
        </p:txBody>
      </p:sp>
    </p:spTree>
    <p:extLst>
      <p:ext uri="{BB962C8B-B14F-4D97-AF65-F5344CB8AC3E}">
        <p14:creationId xmlns:p14="http://schemas.microsoft.com/office/powerpoint/2010/main" val="267567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D44CCDB-7831-9C2F-98AA-0FFEE18A7E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84B9A47-C952-4CA5-27F4-D75548F46B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6C89DC1-3D7D-AAA5-97FC-F6D3066F506B}"/>
              </a:ext>
            </a:extLst>
          </p:cNvPr>
          <p:cNvSpPr>
            <a:spLocks noGrp="1" noChangeArrowheads="1"/>
          </p:cNvSpPr>
          <p:nvPr>
            <p:ph type="sldNum" sz="quarter" idx="12"/>
          </p:nvPr>
        </p:nvSpPr>
        <p:spPr>
          <a:ln/>
        </p:spPr>
        <p:txBody>
          <a:bodyPr/>
          <a:lstStyle>
            <a:lvl1pPr>
              <a:defRPr/>
            </a:lvl1pPr>
          </a:lstStyle>
          <a:p>
            <a:pPr>
              <a:defRPr/>
            </a:pPr>
            <a:fld id="{F35EBFD3-7E39-2C48-A201-81F5BA0DE6F9}" type="slidenum">
              <a:rPr lang="en-US" altLang="en-US"/>
              <a:pPr>
                <a:defRPr/>
              </a:pPr>
              <a:t>‹#›</a:t>
            </a:fld>
            <a:endParaRPr lang="en-US" altLang="en-US" dirty="0"/>
          </a:p>
        </p:txBody>
      </p:sp>
    </p:spTree>
    <p:extLst>
      <p:ext uri="{BB962C8B-B14F-4D97-AF65-F5344CB8AC3E}">
        <p14:creationId xmlns:p14="http://schemas.microsoft.com/office/powerpoint/2010/main" val="236528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1856108" y="119648"/>
            <a:ext cx="7287891"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18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97696" y="823853"/>
            <a:ext cx="8958385" cy="684212"/>
          </a:xfrm>
          <a:prstGeom prst="rect">
            <a:avLst/>
          </a:prstGeom>
          <a:noFill/>
          <a:ln>
            <a:noFill/>
          </a:ln>
        </p:spPr>
        <p:txBody>
          <a:bodyPr spcFirstLastPara="1" wrap="square" lIns="91425" tIns="45700" rIns="91425" bIns="45700" anchor="ctr" anchorCtr="0">
            <a:normAutofit/>
          </a:bodyPr>
          <a:lstStyle>
            <a:lvl1pPr marL="342900" lvl="0" indent="-171450" algn="ctr">
              <a:lnSpc>
                <a:spcPct val="100000"/>
              </a:lnSpc>
              <a:spcBef>
                <a:spcPts val="270"/>
              </a:spcBef>
              <a:spcAft>
                <a:spcPts val="0"/>
              </a:spcAft>
              <a:buClr>
                <a:srgbClr val="4C9BDB"/>
              </a:buClr>
              <a:buSzPts val="1800"/>
              <a:buNone/>
              <a:defRPr sz="1350" b="0">
                <a:solidFill>
                  <a:srgbClr val="4C9BDB"/>
                </a:solidFill>
                <a:latin typeface="Calibri"/>
                <a:ea typeface="Calibri"/>
                <a:cs typeface="Calibri"/>
                <a:sym typeface="Calibri"/>
              </a:defRPr>
            </a:lvl1pPr>
            <a:lvl2pPr marL="685800" lvl="1" indent="-257175" algn="l">
              <a:lnSpc>
                <a:spcPct val="100000"/>
              </a:lnSpc>
              <a:spcBef>
                <a:spcPts val="270"/>
              </a:spcBef>
              <a:spcAft>
                <a:spcPts val="0"/>
              </a:spcAft>
              <a:buClr>
                <a:srgbClr val="4C9BDB"/>
              </a:buClr>
              <a:buSzPts val="1800"/>
              <a:buChar char="–"/>
              <a:defRPr/>
            </a:lvl2pPr>
            <a:lvl3pPr marL="1028700" lvl="2" indent="-171450" algn="l">
              <a:lnSpc>
                <a:spcPct val="100000"/>
              </a:lnSpc>
              <a:spcBef>
                <a:spcPts val="360"/>
              </a:spcBef>
              <a:spcAft>
                <a:spcPts val="0"/>
              </a:spcAft>
              <a:buClr>
                <a:srgbClr val="4C9BDB"/>
              </a:buClr>
              <a:buSzPts val="2400"/>
              <a:buNone/>
              <a:defRPr/>
            </a:lvl3pPr>
            <a:lvl4pPr marL="1371600" lvl="3" indent="-257175" algn="l">
              <a:lnSpc>
                <a:spcPct val="100000"/>
              </a:lnSpc>
              <a:spcBef>
                <a:spcPts val="270"/>
              </a:spcBef>
              <a:spcAft>
                <a:spcPts val="0"/>
              </a:spcAft>
              <a:buClr>
                <a:srgbClr val="4C9BDB"/>
              </a:buClr>
              <a:buSzPts val="1800"/>
              <a:buChar char="–"/>
              <a:defRPr/>
            </a:lvl4pPr>
            <a:lvl5pPr marL="1714500" lvl="4" indent="-257175" algn="l">
              <a:lnSpc>
                <a:spcPct val="100000"/>
              </a:lnSpc>
              <a:spcBef>
                <a:spcPts val="270"/>
              </a:spcBef>
              <a:spcAft>
                <a:spcPts val="0"/>
              </a:spcAft>
              <a:buClr>
                <a:srgbClr val="4C9BDB"/>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97696" y="5692802"/>
            <a:ext cx="8958385" cy="1077321"/>
          </a:xfrm>
          <a:prstGeom prst="rect">
            <a:avLst/>
          </a:prstGeom>
          <a:noFill/>
          <a:ln>
            <a:noFill/>
          </a:ln>
        </p:spPr>
        <p:txBody>
          <a:bodyPr spcFirstLastPara="1" wrap="square" lIns="91425" tIns="45700" rIns="91425" bIns="45700" anchor="b" anchorCtr="0">
            <a:normAutofit/>
          </a:bodyPr>
          <a:lstStyle>
            <a:lvl1pPr marL="342900" lvl="0" indent="-171450" algn="ctr">
              <a:lnSpc>
                <a:spcPct val="100000"/>
              </a:lnSpc>
              <a:spcBef>
                <a:spcPts val="210"/>
              </a:spcBef>
              <a:spcAft>
                <a:spcPts val="0"/>
              </a:spcAft>
              <a:buClr>
                <a:srgbClr val="4C9BDB"/>
              </a:buClr>
              <a:buSzPts val="1400"/>
              <a:buNone/>
              <a:defRPr sz="1050" b="0">
                <a:solidFill>
                  <a:srgbClr val="4C9BDB"/>
                </a:solidFill>
                <a:latin typeface="Calibri"/>
                <a:ea typeface="Calibri"/>
                <a:cs typeface="Calibri"/>
                <a:sym typeface="Calibri"/>
              </a:defRPr>
            </a:lvl1pPr>
            <a:lvl2pPr marL="685800" lvl="1" indent="-257175" algn="l">
              <a:lnSpc>
                <a:spcPct val="100000"/>
              </a:lnSpc>
              <a:spcBef>
                <a:spcPts val="270"/>
              </a:spcBef>
              <a:spcAft>
                <a:spcPts val="0"/>
              </a:spcAft>
              <a:buClr>
                <a:srgbClr val="4C9BDB"/>
              </a:buClr>
              <a:buSzPts val="1800"/>
              <a:buChar char="–"/>
              <a:defRPr/>
            </a:lvl2pPr>
            <a:lvl3pPr marL="1028700" lvl="2" indent="-171450" algn="l">
              <a:lnSpc>
                <a:spcPct val="100000"/>
              </a:lnSpc>
              <a:spcBef>
                <a:spcPts val="360"/>
              </a:spcBef>
              <a:spcAft>
                <a:spcPts val="0"/>
              </a:spcAft>
              <a:buClr>
                <a:srgbClr val="4C9BDB"/>
              </a:buClr>
              <a:buSzPts val="2400"/>
              <a:buNone/>
              <a:defRPr/>
            </a:lvl3pPr>
            <a:lvl4pPr marL="1371600" lvl="3" indent="-257175" algn="l">
              <a:lnSpc>
                <a:spcPct val="100000"/>
              </a:lnSpc>
              <a:spcBef>
                <a:spcPts val="270"/>
              </a:spcBef>
              <a:spcAft>
                <a:spcPts val="0"/>
              </a:spcAft>
              <a:buClr>
                <a:srgbClr val="4C9BDB"/>
              </a:buClr>
              <a:buSzPts val="1800"/>
              <a:buChar char="–"/>
              <a:defRPr/>
            </a:lvl4pPr>
            <a:lvl5pPr marL="1714500" lvl="4" indent="-257175" algn="l">
              <a:lnSpc>
                <a:spcPct val="100000"/>
              </a:lnSpc>
              <a:spcBef>
                <a:spcPts val="270"/>
              </a:spcBef>
              <a:spcAft>
                <a:spcPts val="0"/>
              </a:spcAft>
              <a:buClr>
                <a:srgbClr val="4C9BDB"/>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27" name="Google Shape;27;p90" descr="GCProject-white-CMJN.jpg"/>
          <p:cNvPicPr preferRelativeResize="0"/>
          <p:nvPr/>
        </p:nvPicPr>
        <p:blipFill rotWithShape="1">
          <a:blip r:embed="rId2">
            <a:alphaModFix/>
          </a:blip>
          <a:srcRect/>
          <a:stretch/>
        </p:blipFill>
        <p:spPr>
          <a:xfrm>
            <a:off x="0" y="10"/>
            <a:ext cx="1306137" cy="743989"/>
          </a:xfrm>
          <a:prstGeom prst="rect">
            <a:avLst/>
          </a:prstGeom>
          <a:noFill/>
          <a:ln>
            <a:noFill/>
          </a:ln>
        </p:spPr>
      </p:pic>
      <p:cxnSp>
        <p:nvCxnSpPr>
          <p:cNvPr id="28" name="Google Shape;28;p90"/>
          <p:cNvCxnSpPr/>
          <p:nvPr/>
        </p:nvCxnSpPr>
        <p:spPr>
          <a:xfrm>
            <a:off x="0" y="746125"/>
            <a:ext cx="9144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540544" y="1439863"/>
            <a:ext cx="8079581" cy="467995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rgbClr val="4C9BDB"/>
              </a:buClr>
              <a:buSzPts val="1800"/>
              <a:buChar char="•"/>
              <a:defRPr/>
            </a:lvl1pPr>
            <a:lvl2pPr marL="685800" lvl="1" indent="-257175" algn="l">
              <a:lnSpc>
                <a:spcPct val="100000"/>
              </a:lnSpc>
              <a:spcBef>
                <a:spcPts val="270"/>
              </a:spcBef>
              <a:spcAft>
                <a:spcPts val="0"/>
              </a:spcAft>
              <a:buClr>
                <a:srgbClr val="4C9BDB"/>
              </a:buClr>
              <a:buSzPts val="1800"/>
              <a:buChar char="–"/>
              <a:defRPr/>
            </a:lvl2pPr>
            <a:lvl3pPr marL="1028700" lvl="2" indent="-257175" algn="l">
              <a:lnSpc>
                <a:spcPct val="100000"/>
              </a:lnSpc>
              <a:spcBef>
                <a:spcPts val="270"/>
              </a:spcBef>
              <a:spcAft>
                <a:spcPts val="0"/>
              </a:spcAft>
              <a:buClr>
                <a:srgbClr val="4C9BDB"/>
              </a:buClr>
              <a:buSzPts val="1800"/>
              <a:buChar char="•"/>
              <a:defRPr/>
            </a:lvl3pPr>
            <a:lvl4pPr marL="1371600" lvl="3" indent="-257175" algn="l">
              <a:lnSpc>
                <a:spcPct val="100000"/>
              </a:lnSpc>
              <a:spcBef>
                <a:spcPts val="270"/>
              </a:spcBef>
              <a:spcAft>
                <a:spcPts val="0"/>
              </a:spcAft>
              <a:buClr>
                <a:srgbClr val="4C9BDB"/>
              </a:buClr>
              <a:buSzPts val="1800"/>
              <a:buChar char="–"/>
              <a:defRPr/>
            </a:lvl4pPr>
            <a:lvl5pPr marL="1714500" lvl="4" indent="-257175" algn="l">
              <a:lnSpc>
                <a:spcPct val="100000"/>
              </a:lnSpc>
              <a:spcBef>
                <a:spcPts val="270"/>
              </a:spcBef>
              <a:spcAft>
                <a:spcPts val="0"/>
              </a:spcAft>
              <a:buClr>
                <a:srgbClr val="4C9BDB"/>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333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1D03C-F231-B380-B25D-CCD5357101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582D44-2A31-A1A6-3D2E-71B96DAECC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3EA8ABA-C0B5-CF44-F1EF-C54766F3A947}"/>
              </a:ext>
            </a:extLst>
          </p:cNvPr>
          <p:cNvSpPr>
            <a:spLocks noGrp="1" noChangeArrowheads="1"/>
          </p:cNvSpPr>
          <p:nvPr>
            <p:ph type="sldNum" sz="quarter" idx="12"/>
          </p:nvPr>
        </p:nvSpPr>
        <p:spPr>
          <a:ln/>
        </p:spPr>
        <p:txBody>
          <a:bodyPr/>
          <a:lstStyle>
            <a:lvl1pPr>
              <a:defRPr/>
            </a:lvl1pPr>
          </a:lstStyle>
          <a:p>
            <a:pPr>
              <a:defRPr/>
            </a:pPr>
            <a:fld id="{45AA6406-52D8-A74F-B4D6-825F198D76A9}" type="slidenum">
              <a:rPr lang="en-US" altLang="en-US"/>
              <a:pPr>
                <a:defRPr/>
              </a:pPr>
              <a:t>‹#›</a:t>
            </a:fld>
            <a:endParaRPr lang="en-US" altLang="en-US" dirty="0"/>
          </a:p>
        </p:txBody>
      </p:sp>
    </p:spTree>
    <p:extLst>
      <p:ext uri="{BB962C8B-B14F-4D97-AF65-F5344CB8AC3E}">
        <p14:creationId xmlns:p14="http://schemas.microsoft.com/office/powerpoint/2010/main" val="34132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062A9B-70CA-08CB-4AAB-FFA42F4CB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36F986-4BCC-69D4-F38A-1D30B79DFA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F85BE9-29A0-4776-7F36-B42E491471D7}"/>
              </a:ext>
            </a:extLst>
          </p:cNvPr>
          <p:cNvSpPr>
            <a:spLocks noGrp="1" noChangeArrowheads="1"/>
          </p:cNvSpPr>
          <p:nvPr>
            <p:ph type="sldNum" sz="quarter" idx="12"/>
          </p:nvPr>
        </p:nvSpPr>
        <p:spPr>
          <a:ln/>
        </p:spPr>
        <p:txBody>
          <a:bodyPr/>
          <a:lstStyle>
            <a:lvl1pPr>
              <a:defRPr/>
            </a:lvl1pPr>
          </a:lstStyle>
          <a:p>
            <a:pPr>
              <a:defRPr/>
            </a:pPr>
            <a:fld id="{B248B6EA-F300-EE42-A704-0A765EF4B04E}" type="slidenum">
              <a:rPr lang="en-US" altLang="en-US"/>
              <a:pPr>
                <a:defRPr/>
              </a:pPr>
              <a:t>‹#›</a:t>
            </a:fld>
            <a:endParaRPr lang="en-US" altLang="en-US" dirty="0"/>
          </a:p>
        </p:txBody>
      </p:sp>
    </p:spTree>
    <p:extLst>
      <p:ext uri="{BB962C8B-B14F-4D97-AF65-F5344CB8AC3E}">
        <p14:creationId xmlns:p14="http://schemas.microsoft.com/office/powerpoint/2010/main" val="262962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F8772F-A593-8A5A-6B62-204D7D9E54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6E942FF-7D9C-7533-F9D6-4CECF7E7BD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F3D37F6-8D2C-B5B9-0353-DD648CBDB281}"/>
              </a:ext>
            </a:extLst>
          </p:cNvPr>
          <p:cNvSpPr>
            <a:spLocks noGrp="1" noChangeArrowheads="1"/>
          </p:cNvSpPr>
          <p:nvPr>
            <p:ph type="sldNum" sz="quarter" idx="12"/>
          </p:nvPr>
        </p:nvSpPr>
        <p:spPr>
          <a:ln/>
        </p:spPr>
        <p:txBody>
          <a:bodyPr/>
          <a:lstStyle>
            <a:lvl1pPr>
              <a:defRPr/>
            </a:lvl1pPr>
          </a:lstStyle>
          <a:p>
            <a:pPr>
              <a:defRPr/>
            </a:pPr>
            <a:fld id="{FF3EBBE3-B502-BE43-882B-719F887F0F6E}" type="slidenum">
              <a:rPr lang="en-US" altLang="en-US"/>
              <a:pPr>
                <a:defRPr/>
              </a:pPr>
              <a:t>‹#›</a:t>
            </a:fld>
            <a:endParaRPr lang="en-US" altLang="en-US" dirty="0"/>
          </a:p>
        </p:txBody>
      </p:sp>
    </p:spTree>
    <p:extLst>
      <p:ext uri="{BB962C8B-B14F-4D97-AF65-F5344CB8AC3E}">
        <p14:creationId xmlns:p14="http://schemas.microsoft.com/office/powerpoint/2010/main" val="56130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E054DC-47AC-85C9-9BE9-D0D68ADB6C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34479B1-7C96-AE3B-29B7-58C46734EC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E74DAAB-810F-93D8-8B6F-F03E83E6AEAA}"/>
              </a:ext>
            </a:extLst>
          </p:cNvPr>
          <p:cNvSpPr>
            <a:spLocks noGrp="1" noChangeArrowheads="1"/>
          </p:cNvSpPr>
          <p:nvPr>
            <p:ph type="sldNum" sz="quarter" idx="12"/>
          </p:nvPr>
        </p:nvSpPr>
        <p:spPr>
          <a:ln/>
        </p:spPr>
        <p:txBody>
          <a:bodyPr/>
          <a:lstStyle>
            <a:lvl1pPr>
              <a:defRPr/>
            </a:lvl1pPr>
          </a:lstStyle>
          <a:p>
            <a:pPr>
              <a:defRPr/>
            </a:pPr>
            <a:fld id="{E87A6ED5-8770-B04C-9876-950D2BBC1D79}" type="slidenum">
              <a:rPr lang="en-US" altLang="en-US"/>
              <a:pPr>
                <a:defRPr/>
              </a:pPr>
              <a:t>‹#›</a:t>
            </a:fld>
            <a:endParaRPr lang="en-US" altLang="en-US" dirty="0"/>
          </a:p>
        </p:txBody>
      </p:sp>
    </p:spTree>
    <p:extLst>
      <p:ext uri="{BB962C8B-B14F-4D97-AF65-F5344CB8AC3E}">
        <p14:creationId xmlns:p14="http://schemas.microsoft.com/office/powerpoint/2010/main" val="58924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FC13218-7CD6-0418-98AE-CB172E757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F110C21-0BDE-24D5-9227-259F2683FA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7DBCA5-5B08-9F56-6CC0-CABB40A531EB}"/>
              </a:ext>
            </a:extLst>
          </p:cNvPr>
          <p:cNvSpPr>
            <a:spLocks noGrp="1" noChangeArrowheads="1"/>
          </p:cNvSpPr>
          <p:nvPr>
            <p:ph type="sldNum" sz="quarter" idx="12"/>
          </p:nvPr>
        </p:nvSpPr>
        <p:spPr>
          <a:ln/>
        </p:spPr>
        <p:txBody>
          <a:bodyPr/>
          <a:lstStyle>
            <a:lvl1pPr>
              <a:defRPr/>
            </a:lvl1pPr>
          </a:lstStyle>
          <a:p>
            <a:pPr>
              <a:defRPr/>
            </a:pPr>
            <a:fld id="{6B358D23-45B6-3940-8AEB-AA37F71194CE}" type="slidenum">
              <a:rPr lang="en-US" altLang="en-US"/>
              <a:pPr>
                <a:defRPr/>
              </a:pPr>
              <a:t>‹#›</a:t>
            </a:fld>
            <a:endParaRPr lang="en-US" altLang="en-US" dirty="0"/>
          </a:p>
        </p:txBody>
      </p:sp>
    </p:spTree>
    <p:extLst>
      <p:ext uri="{BB962C8B-B14F-4D97-AF65-F5344CB8AC3E}">
        <p14:creationId xmlns:p14="http://schemas.microsoft.com/office/powerpoint/2010/main" val="113671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5D9AE1-27E2-472F-B789-D413736B20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67B2317-2BF7-A6AE-87F4-E964810157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E8D8101-9197-38A0-D11B-0232E951D71B}"/>
              </a:ext>
            </a:extLst>
          </p:cNvPr>
          <p:cNvSpPr>
            <a:spLocks noGrp="1" noChangeArrowheads="1"/>
          </p:cNvSpPr>
          <p:nvPr>
            <p:ph type="sldNum" sz="quarter" idx="12"/>
          </p:nvPr>
        </p:nvSpPr>
        <p:spPr>
          <a:ln/>
        </p:spPr>
        <p:txBody>
          <a:bodyPr/>
          <a:lstStyle>
            <a:lvl1pPr>
              <a:defRPr/>
            </a:lvl1pPr>
          </a:lstStyle>
          <a:p>
            <a:pPr>
              <a:defRPr/>
            </a:pPr>
            <a:fld id="{F3A8A7D2-93D9-634F-B421-3E633FFD7287}" type="slidenum">
              <a:rPr lang="en-US" altLang="en-US"/>
              <a:pPr>
                <a:defRPr/>
              </a:pPr>
              <a:t>‹#›</a:t>
            </a:fld>
            <a:endParaRPr lang="en-US" altLang="en-US" dirty="0"/>
          </a:p>
        </p:txBody>
      </p:sp>
    </p:spTree>
    <p:extLst>
      <p:ext uri="{BB962C8B-B14F-4D97-AF65-F5344CB8AC3E}">
        <p14:creationId xmlns:p14="http://schemas.microsoft.com/office/powerpoint/2010/main" val="132210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8635DE-2E94-46AF-6611-764A16BA02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DA510D-F5B9-824F-82C4-B4838C9AA8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B48BFB-ABDC-F6C8-B731-56077E89979D}"/>
              </a:ext>
            </a:extLst>
          </p:cNvPr>
          <p:cNvSpPr>
            <a:spLocks noGrp="1" noChangeArrowheads="1"/>
          </p:cNvSpPr>
          <p:nvPr>
            <p:ph type="sldNum" sz="quarter" idx="12"/>
          </p:nvPr>
        </p:nvSpPr>
        <p:spPr>
          <a:ln/>
        </p:spPr>
        <p:txBody>
          <a:bodyPr/>
          <a:lstStyle>
            <a:lvl1pPr>
              <a:defRPr/>
            </a:lvl1pPr>
          </a:lstStyle>
          <a:p>
            <a:pPr>
              <a:defRPr/>
            </a:pPr>
            <a:fld id="{FAFAF3C6-EB81-1545-9720-ED2F72313067}" type="slidenum">
              <a:rPr lang="en-US" altLang="en-US"/>
              <a:pPr>
                <a:defRPr/>
              </a:pPr>
              <a:t>‹#›</a:t>
            </a:fld>
            <a:endParaRPr lang="en-US" altLang="en-US" dirty="0"/>
          </a:p>
        </p:txBody>
      </p:sp>
    </p:spTree>
    <p:extLst>
      <p:ext uri="{BB962C8B-B14F-4D97-AF65-F5344CB8AC3E}">
        <p14:creationId xmlns:p14="http://schemas.microsoft.com/office/powerpoint/2010/main" val="260797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544EB2-8F10-C8BC-CDD6-1EFE1237AB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B37169F-190F-940E-082E-38DE7B5D8C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5D25C8-E2EF-6BD7-3A2B-677BA841A696}"/>
              </a:ext>
            </a:extLst>
          </p:cNvPr>
          <p:cNvSpPr>
            <a:spLocks noGrp="1" noChangeArrowheads="1"/>
          </p:cNvSpPr>
          <p:nvPr>
            <p:ph type="sldNum" sz="quarter" idx="12"/>
          </p:nvPr>
        </p:nvSpPr>
        <p:spPr>
          <a:ln/>
        </p:spPr>
        <p:txBody>
          <a:bodyPr/>
          <a:lstStyle>
            <a:lvl1pPr>
              <a:defRPr/>
            </a:lvl1pPr>
          </a:lstStyle>
          <a:p>
            <a:pPr>
              <a:defRPr/>
            </a:pPr>
            <a:fld id="{5A6D465A-2E05-7544-914D-D86738816420}" type="slidenum">
              <a:rPr lang="en-US" altLang="en-US"/>
              <a:pPr>
                <a:defRPr/>
              </a:pPr>
              <a:t>‹#›</a:t>
            </a:fld>
            <a:endParaRPr lang="en-US" altLang="en-US" dirty="0"/>
          </a:p>
        </p:txBody>
      </p:sp>
    </p:spTree>
    <p:extLst>
      <p:ext uri="{BB962C8B-B14F-4D97-AF65-F5344CB8AC3E}">
        <p14:creationId xmlns:p14="http://schemas.microsoft.com/office/powerpoint/2010/main" val="195232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DCE5"/>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27C6DBE-946F-116A-1F12-3B6CF2828F6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4CAE4-FAE3-C1A4-A4F1-47B74478C79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40" name="Rectangle 4">
            <a:extLst>
              <a:ext uri="{FF2B5EF4-FFF2-40B4-BE49-F238E27FC236}">
                <a16:creationId xmlns:a16="http://schemas.microsoft.com/office/drawing/2014/main" id="{FFBC845A-1FF1-55EF-6115-8F40144CE83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defRPr/>
            </a:pPr>
            <a:endParaRPr lang="en-US" altLang="en-US"/>
          </a:p>
        </p:txBody>
      </p:sp>
      <p:sp>
        <p:nvSpPr>
          <p:cNvPr id="65541" name="Rectangle 5">
            <a:extLst>
              <a:ext uri="{FF2B5EF4-FFF2-40B4-BE49-F238E27FC236}">
                <a16:creationId xmlns:a16="http://schemas.microsoft.com/office/drawing/2014/main" id="{BC67A436-7B7A-EEA5-F18A-327C8642C04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cs typeface="+mn-cs"/>
              </a:defRPr>
            </a:lvl1pPr>
          </a:lstStyle>
          <a:p>
            <a:pPr>
              <a:defRPr/>
            </a:pPr>
            <a:endParaRPr lang="en-US" altLang="en-US"/>
          </a:p>
        </p:txBody>
      </p:sp>
      <p:sp>
        <p:nvSpPr>
          <p:cNvPr id="65542" name="Rectangle 6">
            <a:extLst>
              <a:ext uri="{FF2B5EF4-FFF2-40B4-BE49-F238E27FC236}">
                <a16:creationId xmlns:a16="http://schemas.microsoft.com/office/drawing/2014/main" id="{1710FFCB-EF3E-DF72-C059-E1D4387728F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omic Sans MS" panose="030F0902030302020204" pitchFamily="66" charset="0"/>
              </a:defRPr>
            </a:lvl1pPr>
          </a:lstStyle>
          <a:p>
            <a:pPr>
              <a:defRPr/>
            </a:pPr>
            <a:fld id="{50D230D1-7B31-D649-9A17-479CFAA7CB9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Comic Sans MS" pitchFamily="66"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Comic Sans MS" pitchFamily="66"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Comic Sans MS" pitchFamily="66"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Comic Sans MS" pitchFamily="66"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omknowledgetopower.com/earthward"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ssd.copernicus.org/preprints/essd-2021-386/"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fromknowledgetopower.com/"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1">
            <a:extLst>
              <a:ext uri="{FF2B5EF4-FFF2-40B4-BE49-F238E27FC236}">
                <a16:creationId xmlns:a16="http://schemas.microsoft.com/office/drawing/2014/main" id="{F194D73D-8A8B-6169-8FB0-8AF0FFB5541A}"/>
              </a:ext>
            </a:extLst>
          </p:cNvPr>
          <p:cNvSpPr txBox="1">
            <a:spLocks noChangeArrowheads="1"/>
          </p:cNvSpPr>
          <p:nvPr/>
        </p:nvSpPr>
        <p:spPr bwMode="auto">
          <a:xfrm>
            <a:off x="2384309" y="240974"/>
            <a:ext cx="4481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dirty="0">
                <a:solidFill>
                  <a:srgbClr val="002060"/>
                </a:solidFill>
                <a:latin typeface="Calibri" panose="020F0502020204030204" pitchFamily="34" charset="0"/>
              </a:rPr>
              <a:t>State of the Climate 2024</a:t>
            </a:r>
          </a:p>
        </p:txBody>
      </p:sp>
      <p:sp>
        <p:nvSpPr>
          <p:cNvPr id="17413" name="TextBox 4">
            <a:extLst>
              <a:ext uri="{FF2B5EF4-FFF2-40B4-BE49-F238E27FC236}">
                <a16:creationId xmlns:a16="http://schemas.microsoft.com/office/drawing/2014/main" id="{D7C53CD0-93D3-2363-175C-362C8E83CA89}"/>
              </a:ext>
            </a:extLst>
          </p:cNvPr>
          <p:cNvSpPr txBox="1">
            <a:spLocks noChangeArrowheads="1"/>
          </p:cNvSpPr>
          <p:nvPr/>
        </p:nvSpPr>
        <p:spPr bwMode="auto">
          <a:xfrm>
            <a:off x="3579115" y="5049592"/>
            <a:ext cx="5397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sz="2400" b="0" i="1" dirty="0">
                <a:solidFill>
                  <a:srgbClr val="002060"/>
                </a:solidFill>
                <a:latin typeface="Calibri" panose="020F0502020204030204" pitchFamily="34" charset="0"/>
              </a:rPr>
              <a:t>…this is the great project of our time,</a:t>
            </a:r>
          </a:p>
          <a:p>
            <a:pPr>
              <a:spcBef>
                <a:spcPct val="0"/>
              </a:spcBef>
              <a:buFontTx/>
              <a:buNone/>
            </a:pPr>
            <a:r>
              <a:rPr lang="en-US" altLang="en-US" sz="2400" b="0" i="1" dirty="0">
                <a:solidFill>
                  <a:srgbClr val="002060"/>
                </a:solidFill>
                <a:latin typeface="Calibri" panose="020F0502020204030204" pitchFamily="34" charset="0"/>
              </a:rPr>
              <a:t>   and our obligation to future generations</a:t>
            </a:r>
          </a:p>
        </p:txBody>
      </p:sp>
      <p:sp>
        <p:nvSpPr>
          <p:cNvPr id="17414" name="TextBox 8">
            <a:extLst>
              <a:ext uri="{FF2B5EF4-FFF2-40B4-BE49-F238E27FC236}">
                <a16:creationId xmlns:a16="http://schemas.microsoft.com/office/drawing/2014/main" id="{C9C2B5FC-A1F9-AFB0-3A10-D55CCACF9708}"/>
              </a:ext>
            </a:extLst>
          </p:cNvPr>
          <p:cNvSpPr txBox="1">
            <a:spLocks noChangeArrowheads="1"/>
          </p:cNvSpPr>
          <p:nvPr/>
        </p:nvSpPr>
        <p:spPr bwMode="auto">
          <a:xfrm>
            <a:off x="3794172" y="5842337"/>
            <a:ext cx="49673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sz="2000" b="0" dirty="0">
                <a:solidFill>
                  <a:srgbClr val="002060"/>
                </a:solidFill>
                <a:latin typeface="Calibri" panose="020F0502020204030204" pitchFamily="34" charset="0"/>
                <a:hlinkClick r:id="rId3"/>
              </a:rPr>
              <a:t>www.fromknowledgetopower.com/earthward</a:t>
            </a:r>
            <a:endParaRPr lang="en-US" altLang="en-US" sz="2000" b="0" dirty="0">
              <a:solidFill>
                <a:srgbClr val="002060"/>
              </a:solidFill>
              <a:latin typeface="Calibri" panose="020F0502020204030204" pitchFamily="34" charset="0"/>
            </a:endParaRPr>
          </a:p>
          <a:p>
            <a:pPr>
              <a:spcBef>
                <a:spcPct val="0"/>
              </a:spcBef>
              <a:buFontTx/>
              <a:buNone/>
            </a:pPr>
            <a:r>
              <a:rPr lang="en-US" altLang="en-US" sz="2000" b="0" dirty="0" err="1">
                <a:solidFill>
                  <a:srgbClr val="002060"/>
                </a:solidFill>
                <a:latin typeface="Calibri" panose="020F0502020204030204" pitchFamily="34" charset="0"/>
              </a:rPr>
              <a:t>johnperona.substack.com</a:t>
            </a:r>
            <a:r>
              <a:rPr lang="en-US" altLang="en-US" sz="2000" b="0" dirty="0">
                <a:solidFill>
                  <a:srgbClr val="002060"/>
                </a:solidFill>
                <a:latin typeface="Calibri" panose="020F0502020204030204" pitchFamily="34" charset="0"/>
              </a:rPr>
              <a:t> </a:t>
            </a:r>
          </a:p>
          <a:p>
            <a:pPr>
              <a:spcBef>
                <a:spcPct val="0"/>
              </a:spcBef>
              <a:buFontTx/>
              <a:buNone/>
            </a:pPr>
            <a:r>
              <a:rPr lang="en-US" altLang="en-US" sz="2000" b="0" dirty="0" err="1">
                <a:solidFill>
                  <a:srgbClr val="002060"/>
                </a:solidFill>
                <a:latin typeface="Calibri" panose="020F0502020204030204" pitchFamily="34" charset="0"/>
              </a:rPr>
              <a:t>johnjperona@gmail.com</a:t>
            </a:r>
            <a:endParaRPr lang="en-US" altLang="en-US" sz="2000" b="0" dirty="0">
              <a:solidFill>
                <a:srgbClr val="002060"/>
              </a:solidFill>
              <a:latin typeface="Calibri" panose="020F0502020204030204" pitchFamily="34" charset="0"/>
            </a:endParaRPr>
          </a:p>
        </p:txBody>
      </p:sp>
      <p:sp>
        <p:nvSpPr>
          <p:cNvPr id="2" name="TextBox 1">
            <a:extLst>
              <a:ext uri="{FF2B5EF4-FFF2-40B4-BE49-F238E27FC236}">
                <a16:creationId xmlns:a16="http://schemas.microsoft.com/office/drawing/2014/main" id="{15457209-F6AD-16B1-9679-35FCF755EBCD}"/>
              </a:ext>
            </a:extLst>
          </p:cNvPr>
          <p:cNvSpPr txBox="1"/>
          <p:nvPr/>
        </p:nvSpPr>
        <p:spPr>
          <a:xfrm>
            <a:off x="2929915" y="3612208"/>
            <a:ext cx="3284169" cy="1384995"/>
          </a:xfrm>
          <a:prstGeom prst="rect">
            <a:avLst/>
          </a:prstGeom>
          <a:noFill/>
        </p:spPr>
        <p:txBody>
          <a:bodyPr wrap="none" rtlCol="0">
            <a:spAutoFit/>
          </a:bodyPr>
          <a:lstStyle/>
          <a:p>
            <a:pPr algn="l"/>
            <a:r>
              <a:rPr lang="en-US" sz="2800" b="0" dirty="0">
                <a:solidFill>
                  <a:srgbClr val="002060"/>
                </a:solidFill>
                <a:latin typeface="Calibri" panose="020F0502020204030204" pitchFamily="34" charset="0"/>
                <a:cs typeface="Calibri" panose="020F0502020204030204" pitchFamily="34" charset="0"/>
              </a:rPr>
              <a:t>Dr. John </a:t>
            </a:r>
            <a:r>
              <a:rPr lang="en-US" sz="2800" b="0" dirty="0" err="1">
                <a:solidFill>
                  <a:srgbClr val="002060"/>
                </a:solidFill>
                <a:latin typeface="Calibri" panose="020F0502020204030204" pitchFamily="34" charset="0"/>
                <a:cs typeface="Calibri" panose="020F0502020204030204" pitchFamily="34" charset="0"/>
              </a:rPr>
              <a:t>Perona</a:t>
            </a:r>
            <a:endParaRPr lang="en-US" sz="2800" b="0" dirty="0">
              <a:solidFill>
                <a:srgbClr val="002060"/>
              </a:solidFill>
              <a:latin typeface="Calibri" panose="020F0502020204030204" pitchFamily="34" charset="0"/>
              <a:cs typeface="Calibri" panose="020F0502020204030204" pitchFamily="34" charset="0"/>
            </a:endParaRPr>
          </a:p>
          <a:p>
            <a:pPr algn="l"/>
            <a:r>
              <a:rPr lang="en-US" sz="2800" b="0" dirty="0">
                <a:solidFill>
                  <a:srgbClr val="002060"/>
                </a:solidFill>
                <a:latin typeface="Calibri" panose="020F0502020204030204" pitchFamily="34" charset="0"/>
                <a:cs typeface="Calibri" panose="020F0502020204030204" pitchFamily="34" charset="0"/>
              </a:rPr>
              <a:t>Corbett Issues Forum</a:t>
            </a:r>
          </a:p>
          <a:p>
            <a:pPr algn="l"/>
            <a:r>
              <a:rPr lang="en-US" sz="2800" b="0" dirty="0">
                <a:solidFill>
                  <a:srgbClr val="002060"/>
                </a:solidFill>
                <a:latin typeface="Calibri" panose="020F0502020204030204" pitchFamily="34" charset="0"/>
                <a:cs typeface="Calibri" panose="020F0502020204030204" pitchFamily="34" charset="0"/>
              </a:rPr>
              <a:t>1 February 2024</a:t>
            </a:r>
          </a:p>
        </p:txBody>
      </p:sp>
      <p:pic>
        <p:nvPicPr>
          <p:cNvPr id="3" name="Picture 2">
            <a:extLst>
              <a:ext uri="{FF2B5EF4-FFF2-40B4-BE49-F238E27FC236}">
                <a16:creationId xmlns:a16="http://schemas.microsoft.com/office/drawing/2014/main" id="{BE99DC56-7175-AC4C-64A5-C107BAECFDB9}"/>
              </a:ext>
            </a:extLst>
          </p:cNvPr>
          <p:cNvPicPr>
            <a:picLocks noChangeAspect="1"/>
          </p:cNvPicPr>
          <p:nvPr/>
        </p:nvPicPr>
        <p:blipFill>
          <a:blip r:embed="rId4"/>
          <a:stretch>
            <a:fillRect/>
          </a:stretch>
        </p:blipFill>
        <p:spPr>
          <a:xfrm>
            <a:off x="5635814" y="1081141"/>
            <a:ext cx="2394185" cy="2447786"/>
          </a:xfrm>
          <a:prstGeom prst="rect">
            <a:avLst/>
          </a:prstGeom>
        </p:spPr>
      </p:pic>
      <p:pic>
        <p:nvPicPr>
          <p:cNvPr id="1026" name="Picture 2" descr="What is COP28? All you need to know! - EMSmastery">
            <a:extLst>
              <a:ext uri="{FF2B5EF4-FFF2-40B4-BE49-F238E27FC236}">
                <a16:creationId xmlns:a16="http://schemas.microsoft.com/office/drawing/2014/main" id="{AE65EDB4-41E0-C83B-52E4-B3F1077AB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001" y="1081141"/>
            <a:ext cx="4521813" cy="2472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19A60-B053-1542-8505-B5B55A9CC9D3}"/>
              </a:ext>
            </a:extLst>
          </p:cNvPr>
          <p:cNvPicPr>
            <a:picLocks noChangeAspect="1"/>
          </p:cNvPicPr>
          <p:nvPr/>
        </p:nvPicPr>
        <p:blipFill>
          <a:blip r:embed="rId2"/>
          <a:stretch>
            <a:fillRect/>
          </a:stretch>
        </p:blipFill>
        <p:spPr>
          <a:xfrm>
            <a:off x="0" y="1005270"/>
            <a:ext cx="9144000" cy="3955363"/>
          </a:xfrm>
          <a:prstGeom prst="rect">
            <a:avLst/>
          </a:prstGeom>
        </p:spPr>
      </p:pic>
      <p:sp>
        <p:nvSpPr>
          <p:cNvPr id="3" name="TextBox 2">
            <a:extLst>
              <a:ext uri="{FF2B5EF4-FFF2-40B4-BE49-F238E27FC236}">
                <a16:creationId xmlns:a16="http://schemas.microsoft.com/office/drawing/2014/main" id="{7A7F0AD1-7E21-2741-9D13-40CF2E173571}"/>
              </a:ext>
            </a:extLst>
          </p:cNvPr>
          <p:cNvSpPr txBox="1"/>
          <p:nvPr/>
        </p:nvSpPr>
        <p:spPr>
          <a:xfrm>
            <a:off x="6942681" y="6345627"/>
            <a:ext cx="1638590" cy="369332"/>
          </a:xfrm>
          <a:prstGeom prst="rect">
            <a:avLst/>
          </a:prstGeom>
          <a:noFill/>
        </p:spPr>
        <p:txBody>
          <a:bodyPr wrap="none" rtlCol="0">
            <a:spAutoFit/>
          </a:bodyPr>
          <a:lstStyle/>
          <a:p>
            <a:r>
              <a:rPr lang="en-US" sz="1800" dirty="0">
                <a:latin typeface="Calibri" panose="020F0502020204030204" pitchFamily="34" charset="0"/>
                <a:ea typeface="Bookman Old Style" charset="0"/>
                <a:cs typeface="Calibri" panose="020F0502020204030204" pitchFamily="34" charset="0"/>
              </a:rPr>
              <a:t>Credit: IPCC 1.5</a:t>
            </a:r>
          </a:p>
        </p:txBody>
      </p:sp>
      <p:sp>
        <p:nvSpPr>
          <p:cNvPr id="4" name="TextBox 3">
            <a:extLst>
              <a:ext uri="{FF2B5EF4-FFF2-40B4-BE49-F238E27FC236}">
                <a16:creationId xmlns:a16="http://schemas.microsoft.com/office/drawing/2014/main" id="{2A50A87E-D5BB-3C4C-8D19-4AA2B0C57BA5}"/>
              </a:ext>
            </a:extLst>
          </p:cNvPr>
          <p:cNvSpPr txBox="1"/>
          <p:nvPr/>
        </p:nvSpPr>
        <p:spPr>
          <a:xfrm>
            <a:off x="0" y="4960633"/>
            <a:ext cx="7571303" cy="1754326"/>
          </a:xfrm>
          <a:prstGeom prst="rect">
            <a:avLst/>
          </a:prstGeom>
          <a:noFill/>
        </p:spPr>
        <p:txBody>
          <a:bodyPr wrap="none" rtlCol="0">
            <a:spAutoFit/>
          </a:bodyPr>
          <a:lstStyle/>
          <a:p>
            <a:r>
              <a:rPr lang="en-US" sz="1800" dirty="0">
                <a:solidFill>
                  <a:srgbClr val="0070C0"/>
                </a:solidFill>
                <a:latin typeface="Calibri" panose="020F0502020204030204" pitchFamily="34" charset="0"/>
                <a:ea typeface="Bookman Old Style" charset="0"/>
                <a:cs typeface="Calibri" panose="020F0502020204030204" pitchFamily="34" charset="0"/>
              </a:rPr>
              <a:t>Coral reefs    	</a:t>
            </a:r>
            <a:r>
              <a:rPr lang="en-US" sz="1800" dirty="0">
                <a:solidFill>
                  <a:srgbClr val="7030A0"/>
                </a:solidFill>
                <a:latin typeface="Calibri" panose="020F0502020204030204" pitchFamily="34" charset="0"/>
                <a:ea typeface="Bookman Old Style" charset="0"/>
                <a:cs typeface="Calibri" panose="020F0502020204030204" pitchFamily="34" charset="0"/>
              </a:rPr>
              <a:t>heat wave</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002060"/>
                </a:solidFill>
                <a:latin typeface="Calibri" panose="020F0502020204030204" pitchFamily="34" charset="0"/>
                <a:ea typeface="Bookman Old Style" charset="0"/>
                <a:cs typeface="Calibri" panose="020F0502020204030204" pitchFamily="34" charset="0"/>
              </a:rPr>
              <a:t>uneven:</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00B050"/>
                </a:solidFill>
                <a:latin typeface="Calibri" panose="020F0502020204030204" pitchFamily="34" charset="0"/>
                <a:ea typeface="Bookman Old Style" charset="0"/>
                <a:cs typeface="Calibri" panose="020F0502020204030204" pitchFamily="34" charset="0"/>
              </a:rPr>
              <a:t>$$$</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FF0000"/>
                </a:solidFill>
                <a:latin typeface="Calibri" panose="020F0502020204030204" pitchFamily="34" charset="0"/>
                <a:ea typeface="Bookman Old Style" charset="0"/>
                <a:cs typeface="Calibri" panose="020F0502020204030204" pitchFamily="34" charset="0"/>
              </a:rPr>
              <a:t>large, abrupt</a:t>
            </a:r>
            <a:r>
              <a:rPr lang="en-US" sz="1800" dirty="0">
                <a:solidFill>
                  <a:srgbClr val="0070C0"/>
                </a:solidFill>
                <a:latin typeface="Calibri" panose="020F0502020204030204" pitchFamily="34" charset="0"/>
                <a:ea typeface="Bookman Old Style" charset="0"/>
                <a:cs typeface="Calibri" panose="020F0502020204030204" pitchFamily="34" charset="0"/>
              </a:rPr>
              <a:t>	</a:t>
            </a:r>
          </a:p>
          <a:p>
            <a:r>
              <a:rPr lang="en-US" sz="1800" dirty="0">
                <a:solidFill>
                  <a:srgbClr val="0070C0"/>
                </a:solidFill>
                <a:latin typeface="Calibri" panose="020F0502020204030204" pitchFamily="34" charset="0"/>
                <a:ea typeface="Bookman Old Style" charset="0"/>
                <a:cs typeface="Calibri" panose="020F0502020204030204" pitchFamily="34" charset="0"/>
              </a:rPr>
              <a:t>Arctic 	       	</a:t>
            </a:r>
            <a:r>
              <a:rPr lang="en-US" sz="1800" dirty="0">
                <a:solidFill>
                  <a:srgbClr val="7030A0"/>
                </a:solidFill>
                <a:latin typeface="Calibri" panose="020F0502020204030204" pitchFamily="34" charset="0"/>
                <a:ea typeface="Bookman Old Style" charset="0"/>
                <a:cs typeface="Calibri" panose="020F0502020204030204" pitchFamily="34" charset="0"/>
              </a:rPr>
              <a:t>heavy rain  </a:t>
            </a:r>
            <a:r>
              <a:rPr lang="en-US" sz="1800" dirty="0">
                <a:solidFill>
                  <a:srgbClr val="002060"/>
                </a:solidFill>
                <a:latin typeface="Calibri" panose="020F0502020204030204" pitchFamily="34" charset="0"/>
                <a:ea typeface="Bookman Old Style" charset="0"/>
                <a:cs typeface="Calibri" panose="020F0502020204030204" pitchFamily="34" charset="0"/>
              </a:rPr>
              <a:t> soc justice</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00B050"/>
                </a:solidFill>
                <a:latin typeface="Calibri" panose="020F0502020204030204" pitchFamily="34" charset="0"/>
                <a:ea typeface="Bookman Old Style" charset="0"/>
                <a:cs typeface="Calibri" panose="020F0502020204030204" pitchFamily="34" charset="0"/>
              </a:rPr>
              <a:t>physical	  </a:t>
            </a:r>
            <a:r>
              <a:rPr lang="en-US" sz="1800" dirty="0">
                <a:solidFill>
                  <a:srgbClr val="FF0000"/>
                </a:solidFill>
                <a:latin typeface="Calibri" panose="020F0502020204030204" pitchFamily="34" charset="0"/>
                <a:ea typeface="Bookman Old Style" charset="0"/>
                <a:cs typeface="Calibri" panose="020F0502020204030204" pitchFamily="34" charset="0"/>
              </a:rPr>
              <a:t>irreversible</a:t>
            </a:r>
          </a:p>
          <a:p>
            <a:r>
              <a:rPr lang="en-US" sz="1800" dirty="0">
                <a:solidFill>
                  <a:srgbClr val="0070C0"/>
                </a:solidFill>
                <a:latin typeface="Calibri" panose="020F0502020204030204" pitchFamily="34" charset="0"/>
                <a:ea typeface="Bookman Old Style" charset="0"/>
                <a:cs typeface="Calibri" panose="020F0502020204030204" pitchFamily="34" charset="0"/>
              </a:rPr>
              <a:t>Biodiversity    	</a:t>
            </a:r>
            <a:r>
              <a:rPr lang="en-US" sz="1800" dirty="0">
                <a:solidFill>
                  <a:srgbClr val="7030A0"/>
                </a:solidFill>
                <a:latin typeface="Calibri" panose="020F0502020204030204" pitchFamily="34" charset="0"/>
                <a:ea typeface="Bookman Old Style" charset="0"/>
                <a:cs typeface="Calibri" panose="020F0502020204030204" pitchFamily="34" charset="0"/>
              </a:rPr>
              <a:t>drought</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002060"/>
                </a:solidFill>
                <a:latin typeface="Calibri" panose="020F0502020204030204" pitchFamily="34" charset="0"/>
                <a:ea typeface="Bookman Old Style" charset="0"/>
                <a:cs typeface="Calibri" panose="020F0502020204030204" pitchFamily="34" charset="0"/>
              </a:rPr>
              <a:t>exposure</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err="1">
                <a:solidFill>
                  <a:srgbClr val="00B050"/>
                </a:solidFill>
                <a:latin typeface="Calibri" panose="020F0502020204030204" pitchFamily="34" charset="0"/>
                <a:ea typeface="Bookman Old Style" charset="0"/>
                <a:cs typeface="Calibri" panose="020F0502020204030204" pitchFamily="34" charset="0"/>
              </a:rPr>
              <a:t>degrad</a:t>
            </a:r>
            <a:r>
              <a:rPr lang="en-US" sz="1800" dirty="0">
                <a:solidFill>
                  <a:srgbClr val="00B050"/>
                </a:solidFill>
                <a:latin typeface="Calibri" panose="020F0502020204030204" pitchFamily="34" charset="0"/>
                <a:ea typeface="Bookman Old Style" charset="0"/>
                <a:cs typeface="Calibri" panose="020F0502020204030204" pitchFamily="34" charset="0"/>
              </a:rPr>
              <a:t>.	  </a:t>
            </a:r>
            <a:r>
              <a:rPr lang="en-US" sz="1800" dirty="0">
                <a:solidFill>
                  <a:srgbClr val="FF0000"/>
                </a:solidFill>
                <a:latin typeface="Calibri" panose="020F0502020204030204" pitchFamily="34" charset="0"/>
                <a:ea typeface="Bookman Old Style" charset="0"/>
                <a:cs typeface="Calibri" panose="020F0502020204030204" pitchFamily="34" charset="0"/>
              </a:rPr>
              <a:t>ice sheets melt</a:t>
            </a:r>
          </a:p>
          <a:p>
            <a:r>
              <a:rPr lang="en-US" sz="1800" dirty="0">
                <a:solidFill>
                  <a:srgbClr val="0070C0"/>
                </a:solidFill>
                <a:latin typeface="Calibri" panose="020F0502020204030204" pitchFamily="34" charset="0"/>
                <a:ea typeface="Bookman Old Style" charset="0"/>
                <a:cs typeface="Calibri" panose="020F0502020204030204" pitchFamily="34" charset="0"/>
              </a:rPr>
              <a:t>  hotspots       	</a:t>
            </a:r>
            <a:r>
              <a:rPr lang="en-US" sz="1800" dirty="0">
                <a:solidFill>
                  <a:srgbClr val="7030A0"/>
                </a:solidFill>
                <a:latin typeface="Calibri" panose="020F0502020204030204" pitchFamily="34" charset="0"/>
                <a:ea typeface="Bookman Old Style" charset="0"/>
                <a:cs typeface="Calibri" panose="020F0502020204030204" pitchFamily="34" charset="0"/>
              </a:rPr>
              <a:t>wildfire.       </a:t>
            </a:r>
            <a:r>
              <a:rPr lang="en-US" sz="1800" dirty="0">
                <a:solidFill>
                  <a:srgbClr val="002060"/>
                </a:solidFill>
                <a:latin typeface="Calibri" panose="020F0502020204030204" pitchFamily="34" charset="0"/>
                <a:ea typeface="Bookman Old Style" charset="0"/>
                <a:cs typeface="Calibri" panose="020F0502020204030204" pitchFamily="34" charset="0"/>
              </a:rPr>
              <a:t>vulnerability  </a:t>
            </a:r>
            <a:r>
              <a:rPr lang="en-US" sz="1800" dirty="0">
                <a:solidFill>
                  <a:srgbClr val="00B050"/>
                </a:solidFill>
                <a:latin typeface="Calibri" panose="020F0502020204030204" pitchFamily="34" charset="0"/>
                <a:ea typeface="Bookman Old Style" charset="0"/>
                <a:cs typeface="Calibri" panose="020F0502020204030204" pitchFamily="34" charset="0"/>
              </a:rPr>
              <a:t>ecosystem</a:t>
            </a:r>
          </a:p>
          <a:p>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7030A0"/>
                </a:solidFill>
                <a:latin typeface="Calibri" panose="020F0502020204030204" pitchFamily="34" charset="0"/>
                <a:ea typeface="Bookman Old Style" charset="0"/>
                <a:cs typeface="Calibri" panose="020F0502020204030204" pitchFamily="34" charset="0"/>
              </a:rPr>
              <a:t>floods</a:t>
            </a:r>
            <a:r>
              <a:rPr lang="en-US" sz="1800" dirty="0">
                <a:solidFill>
                  <a:srgbClr val="0070C0"/>
                </a:solidFill>
                <a:latin typeface="Calibri" panose="020F0502020204030204" pitchFamily="34" charset="0"/>
                <a:ea typeface="Bookman Old Style" charset="0"/>
                <a:cs typeface="Calibri" panose="020F0502020204030204" pitchFamily="34" charset="0"/>
              </a:rPr>
              <a:t>	    </a:t>
            </a:r>
            <a:r>
              <a:rPr lang="en-US" sz="1800" dirty="0">
                <a:solidFill>
                  <a:srgbClr val="002060"/>
                </a:solidFill>
                <a:latin typeface="Calibri" panose="020F0502020204030204" pitchFamily="34" charset="0"/>
                <a:ea typeface="Bookman Old Style" charset="0"/>
                <a:cs typeface="Calibri" panose="020F0502020204030204" pitchFamily="34" charset="0"/>
              </a:rPr>
              <a:t>	            </a:t>
            </a:r>
            <a:r>
              <a:rPr lang="en-US" sz="1800" dirty="0">
                <a:solidFill>
                  <a:srgbClr val="00B050"/>
                </a:solidFill>
                <a:latin typeface="Calibri" panose="020F0502020204030204" pitchFamily="34" charset="0"/>
                <a:ea typeface="Bookman Old Style" charset="0"/>
                <a:cs typeface="Calibri" panose="020F0502020204030204" pitchFamily="34" charset="0"/>
              </a:rPr>
              <a:t>loss</a:t>
            </a:r>
          </a:p>
          <a:p>
            <a:r>
              <a:rPr lang="en-US" sz="1800" dirty="0">
                <a:solidFill>
                  <a:srgbClr val="0070C0"/>
                </a:solidFill>
                <a:latin typeface="Bookman Old Style" charset="0"/>
                <a:ea typeface="Bookman Old Style" charset="0"/>
                <a:cs typeface="Bookman Old Style" charset="0"/>
              </a:rPr>
              <a:t>			</a:t>
            </a:r>
            <a:endParaRPr lang="en-US" sz="1800" dirty="0">
              <a:solidFill>
                <a:srgbClr val="002060"/>
              </a:solidFill>
              <a:latin typeface="Bookman Old Style" charset="0"/>
              <a:ea typeface="Bookman Old Style" charset="0"/>
              <a:cs typeface="Bookman Old Style"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ED80CD-ED82-C845-8E69-8ADBEB933C31}"/>
                  </a:ext>
                </a:extLst>
              </p:cNvPr>
              <p:cNvSpPr txBox="1"/>
              <p:nvPr/>
            </p:nvSpPr>
            <p:spPr>
              <a:xfrm>
                <a:off x="383193" y="158707"/>
                <a:ext cx="8388835" cy="523220"/>
              </a:xfrm>
              <a:prstGeom prst="rect">
                <a:avLst/>
              </a:prstGeom>
              <a:noFill/>
            </p:spPr>
            <p:txBody>
              <a:bodyPr wrap="none" rtlCol="0">
                <a:spAutoFit/>
              </a:bodyPr>
              <a:lstStyle/>
              <a:p>
                <a:r>
                  <a:rPr lang="en-US" sz="2800" b="1" dirty="0">
                    <a:solidFill>
                      <a:srgbClr val="002060"/>
                    </a:solidFill>
                    <a:latin typeface="Calibri" panose="020F0502020204030204" pitchFamily="34" charset="0"/>
                    <a:ea typeface="Bookman Old Style" charset="0"/>
                    <a:cs typeface="Calibri" panose="020F0502020204030204" pitchFamily="34" charset="0"/>
                  </a:rPr>
                  <a:t>Large predicted increase in impacts from 1.5</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Bookman Old Style" charset="0"/>
                      </a:rPr>
                      <m:t>°</m:t>
                    </m:r>
                  </m:oMath>
                </a14:m>
                <a:r>
                  <a:rPr lang="en-US" sz="2800" b="1" dirty="0">
                    <a:solidFill>
                      <a:srgbClr val="002060"/>
                    </a:solidFill>
                    <a:latin typeface="Calibri" panose="020F0502020204030204" pitchFamily="34" charset="0"/>
                    <a:ea typeface="Bookman Old Style" charset="0"/>
                    <a:cs typeface="Calibri" panose="020F0502020204030204" pitchFamily="34" charset="0"/>
                  </a:rPr>
                  <a:t>C to 2.0</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Bookman Old Style" charset="0"/>
                      </a:rPr>
                      <m:t>°</m:t>
                    </m:r>
                  </m:oMath>
                </a14:m>
                <a:r>
                  <a:rPr lang="en-US" sz="2800" b="1" dirty="0">
                    <a:solidFill>
                      <a:srgbClr val="002060"/>
                    </a:solidFill>
                    <a:latin typeface="Calibri" panose="020F0502020204030204" pitchFamily="34" charset="0"/>
                    <a:ea typeface="Bookman Old Style" charset="0"/>
                    <a:cs typeface="Calibri" panose="020F0502020204030204" pitchFamily="34" charset="0"/>
                  </a:rPr>
                  <a:t>C</a:t>
                </a:r>
              </a:p>
            </p:txBody>
          </p:sp>
        </mc:Choice>
        <mc:Fallback xmlns="">
          <p:sp>
            <p:nvSpPr>
              <p:cNvPr id="5" name="TextBox 4">
                <a:extLst>
                  <a:ext uri="{FF2B5EF4-FFF2-40B4-BE49-F238E27FC236}">
                    <a16:creationId xmlns:a16="http://schemas.microsoft.com/office/drawing/2014/main" id="{27ED80CD-ED82-C845-8E69-8ADBEB933C31}"/>
                  </a:ext>
                </a:extLst>
              </p:cNvPr>
              <p:cNvSpPr txBox="1">
                <a:spLocks noRot="1" noChangeAspect="1" noMove="1" noResize="1" noEditPoints="1" noAdjustHandles="1" noChangeArrowheads="1" noChangeShapeType="1" noTextEdit="1"/>
              </p:cNvSpPr>
              <p:nvPr/>
            </p:nvSpPr>
            <p:spPr>
              <a:xfrm>
                <a:off x="383193" y="158707"/>
                <a:ext cx="8388835" cy="523220"/>
              </a:xfrm>
              <a:prstGeom prst="rect">
                <a:avLst/>
              </a:prstGeom>
              <a:blipFill>
                <a:blip r:embed="rId3"/>
                <a:stretch>
                  <a:fillRect l="-1513" t="-11905" r="-303" b="-30952"/>
                </a:stretch>
              </a:blipFill>
            </p:spPr>
            <p:txBody>
              <a:bodyPr/>
              <a:lstStyle/>
              <a:p>
                <a:r>
                  <a:rPr lang="en-US">
                    <a:noFill/>
                  </a:rPr>
                  <a:t> </a:t>
                </a:r>
              </a:p>
            </p:txBody>
          </p:sp>
        </mc:Fallback>
      </mc:AlternateContent>
    </p:spTree>
    <p:extLst>
      <p:ext uri="{BB962C8B-B14F-4D97-AF65-F5344CB8AC3E}">
        <p14:creationId xmlns:p14="http://schemas.microsoft.com/office/powerpoint/2010/main" val="377811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33BC-E67C-EEB8-52C4-35EEB224D5A2}"/>
            </a:ext>
          </a:extLst>
        </p:cNvPr>
        <p:cNvGrpSpPr/>
        <p:nvPr/>
      </p:nvGrpSpPr>
      <p:grpSpPr>
        <a:xfrm>
          <a:off x="0" y="0"/>
          <a:ext cx="0" cy="0"/>
          <a:chOff x="0" y="0"/>
          <a:chExt cx="0" cy="0"/>
        </a:xfrm>
      </p:grpSpPr>
    </p:spTree>
    <p:extLst>
      <p:ext uri="{BB962C8B-B14F-4D97-AF65-F5344CB8AC3E}">
        <p14:creationId xmlns:p14="http://schemas.microsoft.com/office/powerpoint/2010/main" val="99438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82A0-28B9-4A46-EA62-F4C596FC7DF2}"/>
            </a:ext>
          </a:extLst>
        </p:cNvPr>
        <p:cNvGrpSpPr/>
        <p:nvPr/>
      </p:nvGrpSpPr>
      <p:grpSpPr>
        <a:xfrm>
          <a:off x="0" y="0"/>
          <a:ext cx="0" cy="0"/>
          <a:chOff x="0" y="0"/>
          <a:chExt cx="0" cy="0"/>
        </a:xfrm>
      </p:grpSpPr>
      <p:pic>
        <p:nvPicPr>
          <p:cNvPr id="2" name="Google Shape;126;p8">
            <a:extLst>
              <a:ext uri="{FF2B5EF4-FFF2-40B4-BE49-F238E27FC236}">
                <a16:creationId xmlns:a16="http://schemas.microsoft.com/office/drawing/2014/main" id="{827E6F73-DE69-1AAB-06DC-5F94DC92709E}"/>
              </a:ext>
            </a:extLst>
          </p:cNvPr>
          <p:cNvPicPr preferRelativeResize="0">
            <a:picLocks/>
          </p:cNvPicPr>
          <p:nvPr/>
        </p:nvPicPr>
        <p:blipFill rotWithShape="1">
          <a:blip r:embed="rId2">
            <a:alphaModFix/>
          </a:blip>
          <a:srcRect/>
          <a:stretch/>
        </p:blipFill>
        <p:spPr>
          <a:xfrm>
            <a:off x="689102" y="990600"/>
            <a:ext cx="7765794" cy="4545208"/>
          </a:xfrm>
          <a:prstGeom prst="rect">
            <a:avLst/>
          </a:prstGeom>
          <a:noFill/>
          <a:ln>
            <a:noFill/>
          </a:ln>
        </p:spPr>
      </p:pic>
      <p:sp>
        <p:nvSpPr>
          <p:cNvPr id="3" name="TextBox 2">
            <a:extLst>
              <a:ext uri="{FF2B5EF4-FFF2-40B4-BE49-F238E27FC236}">
                <a16:creationId xmlns:a16="http://schemas.microsoft.com/office/drawing/2014/main" id="{02F0E60B-36F2-9CE3-6E59-88DA13FB57B2}"/>
              </a:ext>
            </a:extLst>
          </p:cNvPr>
          <p:cNvSpPr txBox="1"/>
          <p:nvPr/>
        </p:nvSpPr>
        <p:spPr>
          <a:xfrm>
            <a:off x="228600" y="6414635"/>
            <a:ext cx="5250605" cy="369332"/>
          </a:xfrm>
          <a:prstGeom prst="rect">
            <a:avLst/>
          </a:prstGeom>
          <a:noFill/>
        </p:spPr>
        <p:txBody>
          <a:bodyPr wrap="none" rtlCol="0">
            <a:spAutoFit/>
          </a:bodyPr>
          <a:lstStyle/>
          <a:p>
            <a:pPr algn="l"/>
            <a:r>
              <a:rPr lang="en-US" sz="1800" b="0" dirty="0">
                <a:solidFill>
                  <a:srgbClr val="002060"/>
                </a:solidFill>
                <a:latin typeface="Calibri" panose="020F0502020204030204" pitchFamily="34" charset="0"/>
                <a:cs typeface="Calibri" panose="020F0502020204030204" pitchFamily="34" charset="0"/>
              </a:rPr>
              <a:t>Data from Global Carbon Project, published Dec. 2023</a:t>
            </a:r>
          </a:p>
        </p:txBody>
      </p:sp>
      <p:sp>
        <p:nvSpPr>
          <p:cNvPr id="4" name="TextBox 3">
            <a:extLst>
              <a:ext uri="{FF2B5EF4-FFF2-40B4-BE49-F238E27FC236}">
                <a16:creationId xmlns:a16="http://schemas.microsoft.com/office/drawing/2014/main" id="{11FFF90A-AA2D-A660-9DEA-F814CC60EF08}"/>
              </a:ext>
            </a:extLst>
          </p:cNvPr>
          <p:cNvSpPr txBox="1"/>
          <p:nvPr/>
        </p:nvSpPr>
        <p:spPr>
          <a:xfrm>
            <a:off x="2139827" y="258699"/>
            <a:ext cx="4864345"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Atmospheric CO</a:t>
            </a:r>
            <a:r>
              <a:rPr lang="en-US" sz="2800" baseline="-25000" dirty="0">
                <a:solidFill>
                  <a:srgbClr val="002060"/>
                </a:solidFill>
                <a:latin typeface="Calibri" panose="020F0502020204030204" pitchFamily="34" charset="0"/>
                <a:cs typeface="Calibri" panose="020F0502020204030204" pitchFamily="34" charset="0"/>
              </a:rPr>
              <a:t>2</a:t>
            </a:r>
            <a:r>
              <a:rPr lang="en-US" sz="2800" dirty="0">
                <a:solidFill>
                  <a:srgbClr val="002060"/>
                </a:solidFill>
                <a:latin typeface="Calibri" panose="020F0502020204030204" pitchFamily="34" charset="0"/>
                <a:cs typeface="Calibri" panose="020F0502020204030204" pitchFamily="34" charset="0"/>
              </a:rPr>
              <a:t> concentration</a:t>
            </a:r>
          </a:p>
        </p:txBody>
      </p:sp>
      <p:sp>
        <p:nvSpPr>
          <p:cNvPr id="5" name="TextBox 4">
            <a:extLst>
              <a:ext uri="{FF2B5EF4-FFF2-40B4-BE49-F238E27FC236}">
                <a16:creationId xmlns:a16="http://schemas.microsoft.com/office/drawing/2014/main" id="{DF46895C-4983-DC1E-9A7F-8BB14D2D2F56}"/>
              </a:ext>
            </a:extLst>
          </p:cNvPr>
          <p:cNvSpPr txBox="1"/>
          <p:nvPr/>
        </p:nvSpPr>
        <p:spPr>
          <a:xfrm>
            <a:off x="6553200" y="2828835"/>
            <a:ext cx="2442976" cy="1200329"/>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1750: </a:t>
            </a:r>
            <a:r>
              <a:rPr lang="en-US" sz="2400" b="0" dirty="0">
                <a:solidFill>
                  <a:srgbClr val="C00000"/>
                </a:solidFill>
                <a:latin typeface="Calibri" panose="020F0502020204030204" pitchFamily="34" charset="0"/>
                <a:cs typeface="Calibri" panose="020F0502020204030204" pitchFamily="34" charset="0"/>
              </a:rPr>
              <a:t>~277 ppm</a:t>
            </a:r>
          </a:p>
          <a:p>
            <a:pPr algn="l"/>
            <a:r>
              <a:rPr lang="en-US" sz="2400" b="0" dirty="0">
                <a:solidFill>
                  <a:srgbClr val="002060"/>
                </a:solidFill>
                <a:latin typeface="Calibri" panose="020F0502020204030204" pitchFamily="34" charset="0"/>
                <a:cs typeface="Calibri" panose="020F0502020204030204" pitchFamily="34" charset="0"/>
              </a:rPr>
              <a:t>2023: </a:t>
            </a:r>
            <a:r>
              <a:rPr lang="en-US" sz="2400" b="0" dirty="0">
                <a:solidFill>
                  <a:srgbClr val="C00000"/>
                </a:solidFill>
                <a:latin typeface="Calibri" panose="020F0502020204030204" pitchFamily="34" charset="0"/>
                <a:cs typeface="Calibri" panose="020F0502020204030204" pitchFamily="34" charset="0"/>
              </a:rPr>
              <a:t>419.3 ppm</a:t>
            </a:r>
          </a:p>
          <a:p>
            <a:pPr algn="l"/>
            <a:r>
              <a:rPr lang="en-US" sz="2400" b="0" dirty="0">
                <a:solidFill>
                  <a:srgbClr val="002060"/>
                </a:solidFill>
                <a:latin typeface="Calibri" panose="020F0502020204030204" pitchFamily="34" charset="0"/>
                <a:cs typeface="Calibri" panose="020F0502020204030204" pitchFamily="34" charset="0"/>
              </a:rPr>
              <a:t>           (yearly avg)</a:t>
            </a:r>
          </a:p>
        </p:txBody>
      </p:sp>
      <p:sp>
        <p:nvSpPr>
          <p:cNvPr id="6" name="TextBox 5">
            <a:extLst>
              <a:ext uri="{FF2B5EF4-FFF2-40B4-BE49-F238E27FC236}">
                <a16:creationId xmlns:a16="http://schemas.microsoft.com/office/drawing/2014/main" id="{9C389E94-16C9-C5FA-FECB-4B12C1B5E6E2}"/>
              </a:ext>
            </a:extLst>
          </p:cNvPr>
          <p:cNvSpPr txBox="1"/>
          <p:nvPr/>
        </p:nvSpPr>
        <p:spPr>
          <a:xfrm>
            <a:off x="722630" y="5713611"/>
            <a:ext cx="7932556" cy="523220"/>
          </a:xfrm>
          <a:prstGeom prst="rect">
            <a:avLst/>
          </a:prstGeom>
          <a:noFill/>
        </p:spPr>
        <p:txBody>
          <a:bodyPr wrap="none" rtlCol="0">
            <a:spAutoFit/>
          </a:bodyPr>
          <a:lstStyle/>
          <a:p>
            <a:pPr algn="l"/>
            <a:r>
              <a:rPr lang="en-US" sz="2800" b="0" dirty="0">
                <a:solidFill>
                  <a:srgbClr val="002060"/>
                </a:solidFill>
                <a:latin typeface="Calibri" panose="020F0502020204030204" pitchFamily="34" charset="0"/>
                <a:cs typeface="Calibri" panose="020F0502020204030204" pitchFamily="34" charset="0"/>
              </a:rPr>
              <a:t>Atmospheric CO</a:t>
            </a:r>
            <a:r>
              <a:rPr lang="en-US" sz="2800" b="0" baseline="-25000" dirty="0">
                <a:solidFill>
                  <a:srgbClr val="002060"/>
                </a:solidFill>
                <a:latin typeface="Calibri" panose="020F0502020204030204" pitchFamily="34" charset="0"/>
                <a:cs typeface="Calibri" panose="020F0502020204030204" pitchFamily="34" charset="0"/>
              </a:rPr>
              <a:t>2</a:t>
            </a:r>
            <a:r>
              <a:rPr lang="en-US" sz="2800" b="0" dirty="0">
                <a:solidFill>
                  <a:srgbClr val="002060"/>
                </a:solidFill>
                <a:latin typeface="Calibri" panose="020F0502020204030204" pitchFamily="34" charset="0"/>
                <a:cs typeface="Calibri" panose="020F0502020204030204" pitchFamily="34" charset="0"/>
              </a:rPr>
              <a:t> buildup continues at the same pace</a:t>
            </a:r>
          </a:p>
        </p:txBody>
      </p:sp>
    </p:spTree>
    <p:extLst>
      <p:ext uri="{BB962C8B-B14F-4D97-AF65-F5344CB8AC3E}">
        <p14:creationId xmlns:p14="http://schemas.microsoft.com/office/powerpoint/2010/main" val="161825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857326" y="938674"/>
            <a:ext cx="7004803" cy="636613"/>
          </a:xfrm>
          <a:prstGeom prst="rect">
            <a:avLst/>
          </a:prstGeom>
          <a:noFill/>
          <a:ln>
            <a:noFill/>
          </a:ln>
        </p:spPr>
        <p:txBody>
          <a:bodyPr spcFirstLastPara="1" vert="horz" wrap="square" lIns="68569" tIns="0" rIns="68569" bIns="0" rtlCol="0" anchor="ctr" anchorCtr="0">
            <a:noAutofit/>
          </a:bodyPr>
          <a:lstStyle/>
          <a:p>
            <a:pPr marL="0" indent="0">
              <a:lnSpc>
                <a:spcPct val="90000"/>
              </a:lnSpc>
              <a:spcBef>
                <a:spcPts val="0"/>
              </a:spcBef>
            </a:pPr>
            <a:r>
              <a:rPr lang="en-GB" sz="1800" noProof="1">
                <a:solidFill>
                  <a:srgbClr val="002060"/>
                </a:solidFill>
              </a:rPr>
              <a:t>Global fossil CO</a:t>
            </a:r>
            <a:r>
              <a:rPr lang="en-GB" sz="1800" baseline="-25000" noProof="1">
                <a:solidFill>
                  <a:srgbClr val="002060"/>
                </a:solidFill>
              </a:rPr>
              <a:t>2</a:t>
            </a:r>
            <a:r>
              <a:rPr lang="en-GB" sz="1800" noProof="1">
                <a:solidFill>
                  <a:srgbClr val="002060"/>
                </a:solidFill>
              </a:rPr>
              <a:t> emissions: 37.1 ± 2 GtCO</a:t>
            </a:r>
            <a:r>
              <a:rPr lang="en-GB" sz="1800" baseline="-25000" noProof="1">
                <a:solidFill>
                  <a:srgbClr val="002060"/>
                </a:solidFill>
              </a:rPr>
              <a:t>2</a:t>
            </a:r>
            <a:r>
              <a:rPr lang="en-GB" sz="1800" noProof="1">
                <a:solidFill>
                  <a:srgbClr val="002060"/>
                </a:solidFill>
              </a:rPr>
              <a:t> in 2022, 1% higher than 2021</a:t>
            </a:r>
            <a:br>
              <a:rPr lang="en-GB" sz="1800" noProof="1">
                <a:solidFill>
                  <a:srgbClr val="002060"/>
                </a:solidFill>
              </a:rPr>
            </a:br>
            <a:r>
              <a:rPr lang="en-GB" sz="1800" noProof="1">
                <a:solidFill>
                  <a:srgbClr val="002060"/>
                </a:solidFill>
              </a:rPr>
              <a:t>  Projection for 2023: 37.5 ± 2 GtCO</a:t>
            </a:r>
            <a:r>
              <a:rPr lang="en-GB" sz="1800" baseline="-25000" noProof="1">
                <a:solidFill>
                  <a:srgbClr val="002060"/>
                </a:solidFill>
              </a:rPr>
              <a:t>2</a:t>
            </a:r>
            <a:endParaRPr lang="en-GB" sz="1800" noProof="1">
              <a:solidFill>
                <a:srgbClr val="002060"/>
              </a:solidFill>
            </a:endParaRPr>
          </a:p>
        </p:txBody>
      </p:sp>
      <p:sp>
        <p:nvSpPr>
          <p:cNvPr id="149" name="Google Shape;149;p12"/>
          <p:cNvSpPr txBox="1">
            <a:spLocks noGrp="1"/>
          </p:cNvSpPr>
          <p:nvPr>
            <p:ph type="body" idx="2"/>
          </p:nvPr>
        </p:nvSpPr>
        <p:spPr>
          <a:xfrm>
            <a:off x="1029996" y="6088892"/>
            <a:ext cx="7401452" cy="636613"/>
          </a:xfrm>
          <a:prstGeom prst="rect">
            <a:avLst/>
          </a:prstGeom>
          <a:noFill/>
          <a:ln>
            <a:noFill/>
          </a:ln>
        </p:spPr>
        <p:txBody>
          <a:bodyPr spcFirstLastPara="1" vert="horz" wrap="square" lIns="68569" tIns="34275" rIns="68569" bIns="34275" rtlCol="0" anchor="b" anchorCtr="0">
            <a:normAutofit/>
          </a:bodyPr>
          <a:lstStyle/>
          <a:p>
            <a:pPr marL="0" indent="0">
              <a:spcBef>
                <a:spcPts val="0"/>
              </a:spcBef>
            </a:pPr>
            <a:r>
              <a:rPr lang="en-GB" sz="1400" noProof="1"/>
              <a:t>The 2023 projection is based on preliminary data and modelling.</a:t>
            </a:r>
            <a:br>
              <a:rPr lang="en-GB" sz="1400" noProof="1"/>
            </a:br>
            <a:r>
              <a:rPr lang="en-GB" sz="1400" noProof="1"/>
              <a:t>Source:</a:t>
            </a:r>
            <a:r>
              <a:rPr lang="en-GB" sz="1400" noProof="1">
                <a:solidFill>
                  <a:srgbClr val="000000"/>
                </a:solidFill>
              </a:rPr>
              <a:t> </a:t>
            </a:r>
            <a:r>
              <a:rPr lang="en-GB" sz="1400" u="sng" noProof="1">
                <a:solidFill>
                  <a:schemeClr val="hlink"/>
                </a:solidFill>
                <a:hlinkClick r:id="rId3"/>
              </a:rPr>
              <a:t>Global Carbon Project </a:t>
            </a:r>
            <a:r>
              <a:rPr lang="en-GB" sz="1400" u="sng" noProof="1">
                <a:solidFill>
                  <a:schemeClr val="hlink"/>
                </a:solidFill>
              </a:rPr>
              <a:t>2023</a:t>
            </a:r>
            <a:endParaRPr lang="en-GB" sz="1400" noProof="1"/>
          </a:p>
        </p:txBody>
      </p:sp>
      <p:sp>
        <p:nvSpPr>
          <p:cNvPr id="151" name="Google Shape;151;p12"/>
          <p:cNvSpPr txBox="1">
            <a:spLocks noGrp="1"/>
          </p:cNvSpPr>
          <p:nvPr>
            <p:ph type="title"/>
          </p:nvPr>
        </p:nvSpPr>
        <p:spPr>
          <a:xfrm>
            <a:off x="2076497" y="132495"/>
            <a:ext cx="4566463" cy="514525"/>
          </a:xfrm>
          <a:prstGeom prst="rect">
            <a:avLst/>
          </a:prstGeom>
          <a:noFill/>
          <a:ln>
            <a:noFill/>
          </a:ln>
        </p:spPr>
        <p:txBody>
          <a:bodyPr spcFirstLastPara="1" vert="horz" wrap="square" lIns="68569" tIns="34275" rIns="68569" bIns="34275" rtlCol="0" anchor="ctr" anchorCtr="0">
            <a:noAutofit/>
          </a:bodyPr>
          <a:lstStyle/>
          <a:p>
            <a:r>
              <a:rPr lang="en-GB" sz="2800" noProof="1">
                <a:solidFill>
                  <a:srgbClr val="002060"/>
                </a:solidFill>
              </a:rPr>
              <a:t>Global Fossil CO</a:t>
            </a:r>
            <a:r>
              <a:rPr lang="en-GB" sz="2800" baseline="-25000" noProof="1">
                <a:solidFill>
                  <a:srgbClr val="002060"/>
                </a:solidFill>
              </a:rPr>
              <a:t>2</a:t>
            </a:r>
            <a:r>
              <a:rPr lang="en-GB" sz="2800" noProof="1">
                <a:solidFill>
                  <a:srgbClr val="002060"/>
                </a:solidFill>
              </a:rPr>
              <a:t> Emissions</a:t>
            </a:r>
          </a:p>
        </p:txBody>
      </p:sp>
      <p:pic>
        <p:nvPicPr>
          <p:cNvPr id="2" name="Google Shape;152;p12">
            <a:extLst>
              <a:ext uri="{FF2B5EF4-FFF2-40B4-BE49-F238E27FC236}">
                <a16:creationId xmlns:a16="http://schemas.microsoft.com/office/drawing/2014/main" id="{916C40FA-008F-5E7E-47A1-C74AB98BF82F}"/>
              </a:ext>
            </a:extLst>
          </p:cNvPr>
          <p:cNvPicPr preferRelativeResize="0">
            <a:picLocks/>
          </p:cNvPicPr>
          <p:nvPr/>
        </p:nvPicPr>
        <p:blipFill rotWithShape="1">
          <a:blip r:embed="rId4">
            <a:alphaModFix/>
          </a:blip>
          <a:srcRect/>
          <a:stretch/>
        </p:blipFill>
        <p:spPr bwMode="auto">
          <a:xfrm>
            <a:off x="366220" y="1611863"/>
            <a:ext cx="8077420" cy="454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12B0E8-9603-E059-0737-0B946890CC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04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32;p9" descr="A diagram of the earth's atmosphere&#10;&#10;Description automatically generated">
            <a:extLst>
              <a:ext uri="{FF2B5EF4-FFF2-40B4-BE49-F238E27FC236}">
                <a16:creationId xmlns:a16="http://schemas.microsoft.com/office/drawing/2014/main" id="{B339C991-2395-11B2-1216-FCD406BBE483}"/>
              </a:ext>
            </a:extLst>
          </p:cNvPr>
          <p:cNvPicPr preferRelativeResize="0"/>
          <p:nvPr/>
        </p:nvPicPr>
        <p:blipFill rotWithShape="1">
          <a:blip r:embed="rId2"/>
          <a:stretch/>
        </p:blipFill>
        <p:spPr>
          <a:xfrm>
            <a:off x="584200" y="1326910"/>
            <a:ext cx="7975599" cy="3610354"/>
          </a:xfrm>
          <a:prstGeom prst="rect">
            <a:avLst/>
          </a:prstGeom>
          <a:noFill/>
        </p:spPr>
      </p:pic>
      <p:sp>
        <p:nvSpPr>
          <p:cNvPr id="3" name="TextBox 2">
            <a:extLst>
              <a:ext uri="{FF2B5EF4-FFF2-40B4-BE49-F238E27FC236}">
                <a16:creationId xmlns:a16="http://schemas.microsoft.com/office/drawing/2014/main" id="{9054870E-C57B-51F6-C413-0D93BE5A4BDB}"/>
              </a:ext>
            </a:extLst>
          </p:cNvPr>
          <p:cNvSpPr txBox="1"/>
          <p:nvPr/>
        </p:nvSpPr>
        <p:spPr>
          <a:xfrm>
            <a:off x="1010126" y="641875"/>
            <a:ext cx="7123745"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carbon cycle, Gt CO</a:t>
            </a:r>
            <a:r>
              <a:rPr lang="en-US" sz="2800" baseline="-25000" dirty="0">
                <a:solidFill>
                  <a:srgbClr val="002060"/>
                </a:solidFill>
                <a:latin typeface="Calibri" panose="020F0502020204030204" pitchFamily="34" charset="0"/>
                <a:cs typeface="Calibri" panose="020F0502020204030204" pitchFamily="34" charset="0"/>
              </a:rPr>
              <a:t>2</a:t>
            </a:r>
            <a:r>
              <a:rPr lang="en-US" sz="2800" dirty="0">
                <a:solidFill>
                  <a:srgbClr val="002060"/>
                </a:solidFill>
                <a:latin typeface="Calibri" panose="020F0502020204030204" pitchFamily="34" charset="0"/>
                <a:cs typeface="Calibri" panose="020F0502020204030204" pitchFamily="34" charset="0"/>
              </a:rPr>
              <a:t>/</a:t>
            </a:r>
            <a:r>
              <a:rPr lang="en-US" sz="2800" dirty="0" err="1">
                <a:solidFill>
                  <a:srgbClr val="002060"/>
                </a:solidFill>
                <a:latin typeface="Calibri" panose="020F0502020204030204" pitchFamily="34" charset="0"/>
                <a:cs typeface="Calibri" panose="020F0502020204030204" pitchFamily="34" charset="0"/>
              </a:rPr>
              <a:t>yr</a:t>
            </a:r>
            <a:r>
              <a:rPr lang="en-US" sz="2800" dirty="0">
                <a:solidFill>
                  <a:srgbClr val="002060"/>
                </a:solidFill>
                <a:latin typeface="Calibri" panose="020F0502020204030204" pitchFamily="34" charset="0"/>
                <a:cs typeface="Calibri" panose="020F0502020204030204" pitchFamily="34" charset="0"/>
              </a:rPr>
              <a:t> avg, 2013-2022 </a:t>
            </a:r>
          </a:p>
        </p:txBody>
      </p:sp>
      <p:sp>
        <p:nvSpPr>
          <p:cNvPr id="4" name="TextBox 3">
            <a:extLst>
              <a:ext uri="{FF2B5EF4-FFF2-40B4-BE49-F238E27FC236}">
                <a16:creationId xmlns:a16="http://schemas.microsoft.com/office/drawing/2014/main" id="{7CE44AAB-2359-B12A-B401-BEE6E7B05E80}"/>
              </a:ext>
            </a:extLst>
          </p:cNvPr>
          <p:cNvSpPr txBox="1"/>
          <p:nvPr/>
        </p:nvSpPr>
        <p:spPr>
          <a:xfrm>
            <a:off x="6551044" y="4838740"/>
            <a:ext cx="2008755" cy="338554"/>
          </a:xfrm>
          <a:prstGeom prst="rect">
            <a:avLst/>
          </a:prstGeom>
          <a:noFill/>
        </p:spPr>
        <p:txBody>
          <a:bodyPr wrap="none" rtlCol="0">
            <a:spAutoFit/>
          </a:bodyPr>
          <a:lstStyle/>
          <a:p>
            <a:pPr algn="l"/>
            <a:r>
              <a:rPr lang="en-US" sz="1600" b="0" dirty="0">
                <a:solidFill>
                  <a:srgbClr val="002060"/>
                </a:solidFill>
                <a:latin typeface="Calibri" panose="020F0502020204030204" pitchFamily="34" charset="0"/>
                <a:cs typeface="Calibri" panose="020F0502020204030204" pitchFamily="34" charset="0"/>
              </a:rPr>
              <a:t>Global Carbon Project</a:t>
            </a:r>
          </a:p>
        </p:txBody>
      </p:sp>
      <p:sp>
        <p:nvSpPr>
          <p:cNvPr id="5" name="TextBox 4">
            <a:extLst>
              <a:ext uri="{FF2B5EF4-FFF2-40B4-BE49-F238E27FC236}">
                <a16:creationId xmlns:a16="http://schemas.microsoft.com/office/drawing/2014/main" id="{0440F53F-0BFF-0257-2F01-051ED7D5596A}"/>
              </a:ext>
            </a:extLst>
          </p:cNvPr>
          <p:cNvSpPr txBox="1"/>
          <p:nvPr/>
        </p:nvSpPr>
        <p:spPr>
          <a:xfrm>
            <a:off x="510152" y="5089710"/>
            <a:ext cx="8203271" cy="1200329"/>
          </a:xfrm>
          <a:prstGeom prst="rect">
            <a:avLst/>
          </a:prstGeom>
          <a:noFill/>
        </p:spPr>
        <p:txBody>
          <a:bodyPr wrap="none" rtlCol="0">
            <a:spAutoFit/>
          </a:bodyPr>
          <a:lstStyle/>
          <a:p>
            <a:pPr algn="l"/>
            <a:r>
              <a:rPr lang="en-US" sz="2400" b="0" i="1" dirty="0">
                <a:solidFill>
                  <a:srgbClr val="002060"/>
                </a:solidFill>
                <a:latin typeface="Calibri" panose="020F0502020204030204" pitchFamily="34" charset="0"/>
                <a:cs typeface="Calibri" panose="020F0502020204030204" pitchFamily="34" charset="0"/>
              </a:rPr>
              <a:t>This slide contains information on: </a:t>
            </a:r>
          </a:p>
          <a:p>
            <a:pPr algn="l"/>
            <a:r>
              <a:rPr lang="en-US" sz="2400" b="0" dirty="0">
                <a:solidFill>
                  <a:srgbClr val="002060"/>
                </a:solidFill>
                <a:latin typeface="Calibri" panose="020F0502020204030204" pitchFamily="34" charset="0"/>
                <a:cs typeface="Calibri" panose="020F0502020204030204" pitchFamily="34" charset="0"/>
              </a:rPr>
              <a:t>  (</a:t>
            </a:r>
            <a:r>
              <a:rPr lang="en-US" sz="2400" b="0" dirty="0" err="1">
                <a:solidFill>
                  <a:srgbClr val="002060"/>
                </a:solidFill>
                <a:latin typeface="Calibri" panose="020F0502020204030204" pitchFamily="34" charset="0"/>
                <a:cs typeface="Calibri" panose="020F0502020204030204" pitchFamily="34" charset="0"/>
              </a:rPr>
              <a:t>i</a:t>
            </a:r>
            <a:r>
              <a:rPr lang="en-US" sz="2400" b="0" dirty="0">
                <a:solidFill>
                  <a:srgbClr val="002060"/>
                </a:solidFill>
                <a:latin typeface="Calibri" panose="020F0502020204030204" pitchFamily="34" charset="0"/>
                <a:cs typeface="Calibri" panose="020F0502020204030204" pitchFamily="34" charset="0"/>
              </a:rPr>
              <a:t>) Where Earth’s carbon is (ii) How it moves around</a:t>
            </a:r>
          </a:p>
          <a:p>
            <a:pPr algn="l"/>
            <a:r>
              <a:rPr lang="en-US" sz="2400" b="0" dirty="0">
                <a:solidFill>
                  <a:srgbClr val="002060"/>
                </a:solidFill>
                <a:latin typeface="Calibri" panose="020F0502020204030204" pitchFamily="34" charset="0"/>
                <a:cs typeface="Calibri" panose="020F0502020204030204" pitchFamily="34" charset="0"/>
              </a:rPr>
              <a:t>  (iii) What happens to anthropogenic input (iv) Progress on CDR</a:t>
            </a:r>
          </a:p>
        </p:txBody>
      </p:sp>
    </p:spTree>
    <p:extLst>
      <p:ext uri="{BB962C8B-B14F-4D97-AF65-F5344CB8AC3E}">
        <p14:creationId xmlns:p14="http://schemas.microsoft.com/office/powerpoint/2010/main" val="30675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209800" y="313558"/>
            <a:ext cx="5980244" cy="380137"/>
          </a:xfrm>
          <a:prstGeom prst="rect">
            <a:avLst/>
          </a:prstGeom>
          <a:noFill/>
          <a:ln>
            <a:noFill/>
          </a:ln>
        </p:spPr>
        <p:txBody>
          <a:bodyPr spcFirstLastPara="1" vert="horz" wrap="square" lIns="68569" tIns="34275" rIns="68569" bIns="34275" rtlCol="0" anchor="ctr" anchorCtr="0">
            <a:noAutofit/>
          </a:bodyPr>
          <a:lstStyle/>
          <a:p>
            <a:r>
              <a:rPr lang="en-GB" sz="2800" noProof="1">
                <a:solidFill>
                  <a:srgbClr val="002060"/>
                </a:solidFill>
              </a:rPr>
              <a:t>Regional emissions vary substantially</a:t>
            </a:r>
          </a:p>
        </p:txBody>
      </p:sp>
      <p:sp>
        <p:nvSpPr>
          <p:cNvPr id="164" name="Google Shape;164;p13"/>
          <p:cNvSpPr txBox="1">
            <a:spLocks noGrp="1"/>
          </p:cNvSpPr>
          <p:nvPr>
            <p:ph type="body" idx="2"/>
          </p:nvPr>
        </p:nvSpPr>
        <p:spPr>
          <a:xfrm>
            <a:off x="6309395" y="5214356"/>
            <a:ext cx="2801077" cy="372242"/>
          </a:xfrm>
          <a:prstGeom prst="rect">
            <a:avLst/>
          </a:prstGeom>
          <a:noFill/>
          <a:ln>
            <a:noFill/>
          </a:ln>
        </p:spPr>
        <p:txBody>
          <a:bodyPr spcFirstLastPara="1" vert="horz" wrap="square" lIns="68569" tIns="34275" rIns="68569" bIns="34275" rtlCol="0" anchor="b" anchorCtr="0">
            <a:normAutofit fontScale="85000" lnSpcReduction="20000"/>
          </a:bodyPr>
          <a:lstStyle/>
          <a:p>
            <a:pPr marL="0" indent="0">
              <a:spcBef>
                <a:spcPts val="0"/>
              </a:spcBef>
            </a:pPr>
            <a:br>
              <a:rPr lang="en-GB" noProof="1"/>
            </a:br>
            <a:r>
              <a:rPr lang="en-GB" sz="1800" u="sng" noProof="1">
                <a:solidFill>
                  <a:schemeClr val="hlink"/>
                </a:solidFill>
                <a:hlinkClick r:id="rId3"/>
              </a:rPr>
              <a:t>Global Carbon Project 202</a:t>
            </a:r>
            <a:r>
              <a:rPr lang="en-GB" sz="1800" u="sng" noProof="1">
                <a:solidFill>
                  <a:schemeClr val="hlink"/>
                </a:solidFill>
              </a:rPr>
              <a:t>3</a:t>
            </a:r>
            <a:endParaRPr lang="en-GB" sz="1800" noProof="1"/>
          </a:p>
        </p:txBody>
      </p:sp>
      <p:pic>
        <p:nvPicPr>
          <p:cNvPr id="2" name="Google Shape;163;p13">
            <a:extLst>
              <a:ext uri="{FF2B5EF4-FFF2-40B4-BE49-F238E27FC236}">
                <a16:creationId xmlns:a16="http://schemas.microsoft.com/office/drawing/2014/main" id="{15FBF431-07D8-8EF6-F43A-5D11F65B221E}"/>
              </a:ext>
            </a:extLst>
          </p:cNvPr>
          <p:cNvPicPr preferRelativeResize="0">
            <a:picLocks/>
          </p:cNvPicPr>
          <p:nvPr/>
        </p:nvPicPr>
        <p:blipFill rotWithShape="1">
          <a:blip r:embed="rId4">
            <a:alphaModFix/>
          </a:blip>
          <a:srcRect/>
          <a:stretch/>
        </p:blipFill>
        <p:spPr bwMode="auto">
          <a:xfrm>
            <a:off x="228600" y="1038905"/>
            <a:ext cx="7961444" cy="45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09235B6-6D35-5C76-487E-DB52595422D3}"/>
              </a:ext>
            </a:extLst>
          </p:cNvPr>
          <p:cNvSpPr txBox="1"/>
          <p:nvPr/>
        </p:nvSpPr>
        <p:spPr>
          <a:xfrm>
            <a:off x="228600" y="5791200"/>
            <a:ext cx="8603061" cy="830997"/>
          </a:xfrm>
          <a:prstGeom prst="rect">
            <a:avLst/>
          </a:prstGeom>
          <a:noFill/>
        </p:spPr>
        <p:txBody>
          <a:bodyPr wrap="none" rtlCol="0">
            <a:spAutoFit/>
          </a:bodyPr>
          <a:lstStyle/>
          <a:p>
            <a:pPr algn="l"/>
            <a:r>
              <a:rPr lang="en-US" sz="2400" b="0" i="1" dirty="0">
                <a:solidFill>
                  <a:srgbClr val="002060"/>
                </a:solidFill>
                <a:latin typeface="Calibri" panose="020F0502020204030204" pitchFamily="34" charset="0"/>
                <a:cs typeface="Calibri" panose="020F0502020204030204" pitchFamily="34" charset="0"/>
              </a:rPr>
              <a:t>Yearly emissions falling: </a:t>
            </a:r>
            <a:r>
              <a:rPr lang="en-US" sz="2400" b="0" dirty="0">
                <a:solidFill>
                  <a:srgbClr val="C00000"/>
                </a:solidFill>
                <a:latin typeface="Calibri" panose="020F0502020204030204" pitchFamily="34" charset="0"/>
                <a:cs typeface="Calibri" panose="020F0502020204030204" pitchFamily="34" charset="0"/>
              </a:rPr>
              <a:t>European Union, United States, “All others”</a:t>
            </a:r>
          </a:p>
          <a:p>
            <a:pPr algn="l"/>
            <a:r>
              <a:rPr lang="en-US" sz="2400" b="0" i="1" dirty="0">
                <a:solidFill>
                  <a:srgbClr val="002060"/>
                </a:solidFill>
                <a:latin typeface="Calibri" panose="020F0502020204030204" pitchFamily="34" charset="0"/>
                <a:cs typeface="Calibri" panose="020F0502020204030204" pitchFamily="34" charset="0"/>
              </a:rPr>
              <a:t>Yearly emissions increasing: </a:t>
            </a:r>
            <a:r>
              <a:rPr lang="en-US" sz="2400" b="0" dirty="0">
                <a:solidFill>
                  <a:srgbClr val="C00000"/>
                </a:solidFill>
                <a:latin typeface="Calibri" panose="020F0502020204030204" pitchFamily="34" charset="0"/>
                <a:cs typeface="Calibri" panose="020F0502020204030204" pitchFamily="34" charset="0"/>
              </a:rPr>
              <a:t>India, China, “Bunkers”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D2A3-E19E-D331-4480-E820C9A71C54}"/>
            </a:ext>
          </a:extLst>
        </p:cNvPr>
        <p:cNvGrpSpPr/>
        <p:nvPr/>
      </p:nvGrpSpPr>
      <p:grpSpPr>
        <a:xfrm>
          <a:off x="0" y="0"/>
          <a:ext cx="0" cy="0"/>
          <a:chOff x="0" y="0"/>
          <a:chExt cx="0" cy="0"/>
        </a:xfrm>
      </p:grpSpPr>
      <p:pic>
        <p:nvPicPr>
          <p:cNvPr id="2" name="Google Shape;298;p102">
            <a:extLst>
              <a:ext uri="{FF2B5EF4-FFF2-40B4-BE49-F238E27FC236}">
                <a16:creationId xmlns:a16="http://schemas.microsoft.com/office/drawing/2014/main" id="{B864EFE1-D440-8220-91FE-DFDD74CB4A03}"/>
              </a:ext>
            </a:extLst>
          </p:cNvPr>
          <p:cNvPicPr preferRelativeResize="0">
            <a:picLocks/>
          </p:cNvPicPr>
          <p:nvPr/>
        </p:nvPicPr>
        <p:blipFill rotWithShape="1">
          <a:blip r:embed="rId2">
            <a:alphaModFix/>
          </a:blip>
          <a:srcRect/>
          <a:stretch/>
        </p:blipFill>
        <p:spPr>
          <a:xfrm>
            <a:off x="531814" y="1332383"/>
            <a:ext cx="8080371" cy="4546299"/>
          </a:xfrm>
          <a:prstGeom prst="rect">
            <a:avLst/>
          </a:prstGeom>
          <a:noFill/>
          <a:ln>
            <a:noFill/>
          </a:ln>
        </p:spPr>
      </p:pic>
      <p:sp>
        <p:nvSpPr>
          <p:cNvPr id="3" name="TextBox 2">
            <a:extLst>
              <a:ext uri="{FF2B5EF4-FFF2-40B4-BE49-F238E27FC236}">
                <a16:creationId xmlns:a16="http://schemas.microsoft.com/office/drawing/2014/main" id="{49415B7A-E3B2-1079-089F-21162990B735}"/>
              </a:ext>
            </a:extLst>
          </p:cNvPr>
          <p:cNvSpPr txBox="1"/>
          <p:nvPr/>
        </p:nvSpPr>
        <p:spPr>
          <a:xfrm>
            <a:off x="1219200" y="490033"/>
            <a:ext cx="6492547"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Historical responsibility for GHG emissions</a:t>
            </a:r>
          </a:p>
        </p:txBody>
      </p:sp>
      <p:sp>
        <p:nvSpPr>
          <p:cNvPr id="4" name="TextBox 3">
            <a:extLst>
              <a:ext uri="{FF2B5EF4-FFF2-40B4-BE49-F238E27FC236}">
                <a16:creationId xmlns:a16="http://schemas.microsoft.com/office/drawing/2014/main" id="{FF6284DE-11F9-812E-25FF-C78F1B134DEF}"/>
              </a:ext>
            </a:extLst>
          </p:cNvPr>
          <p:cNvSpPr txBox="1"/>
          <p:nvPr/>
        </p:nvSpPr>
        <p:spPr>
          <a:xfrm>
            <a:off x="1447800" y="5966979"/>
            <a:ext cx="5721823" cy="830997"/>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China is no longer a “developing country”</a:t>
            </a:r>
          </a:p>
          <a:p>
            <a:pPr algn="l"/>
            <a:r>
              <a:rPr lang="en-US" sz="2400" b="0" dirty="0">
                <a:solidFill>
                  <a:srgbClr val="002060"/>
                </a:solidFill>
                <a:latin typeface="Calibri" panose="020F0502020204030204" pitchFamily="34" charset="0"/>
                <a:cs typeface="Calibri" panose="020F0502020204030204" pitchFamily="34" charset="0"/>
              </a:rPr>
              <a:t>US is by far the worst in </a:t>
            </a:r>
            <a:r>
              <a:rPr lang="en-US" sz="2400" b="0" i="1" dirty="0">
                <a:solidFill>
                  <a:srgbClr val="002060"/>
                </a:solidFill>
                <a:latin typeface="Calibri" panose="020F0502020204030204" pitchFamily="34" charset="0"/>
                <a:cs typeface="Calibri" panose="020F0502020204030204" pitchFamily="34" charset="0"/>
              </a:rPr>
              <a:t>emissions per capita</a:t>
            </a:r>
          </a:p>
        </p:txBody>
      </p:sp>
    </p:spTree>
    <p:extLst>
      <p:ext uri="{BB962C8B-B14F-4D97-AF65-F5344CB8AC3E}">
        <p14:creationId xmlns:p14="http://schemas.microsoft.com/office/powerpoint/2010/main" val="101171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EFA3C-038C-CA32-EF6C-5387120462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45E00C-F22E-22D1-90D5-FE552F9E8B72}"/>
              </a:ext>
            </a:extLst>
          </p:cNvPr>
          <p:cNvPicPr>
            <a:picLocks noChangeAspect="1"/>
          </p:cNvPicPr>
          <p:nvPr/>
        </p:nvPicPr>
        <p:blipFill>
          <a:blip r:embed="rId2"/>
          <a:stretch>
            <a:fillRect/>
          </a:stretch>
        </p:blipFill>
        <p:spPr>
          <a:xfrm>
            <a:off x="152400" y="1219200"/>
            <a:ext cx="4919111" cy="2806700"/>
          </a:xfrm>
          <a:prstGeom prst="rect">
            <a:avLst/>
          </a:prstGeom>
        </p:spPr>
      </p:pic>
      <p:sp>
        <p:nvSpPr>
          <p:cNvPr id="3" name="TextBox 2">
            <a:extLst>
              <a:ext uri="{FF2B5EF4-FFF2-40B4-BE49-F238E27FC236}">
                <a16:creationId xmlns:a16="http://schemas.microsoft.com/office/drawing/2014/main" id="{1F93498B-A173-C598-1CCD-B984BA8684D1}"/>
              </a:ext>
            </a:extLst>
          </p:cNvPr>
          <p:cNvSpPr txBox="1"/>
          <p:nvPr/>
        </p:nvSpPr>
        <p:spPr>
          <a:xfrm>
            <a:off x="6152998" y="6464291"/>
            <a:ext cx="2862771" cy="369332"/>
          </a:xfrm>
          <a:prstGeom prst="rect">
            <a:avLst/>
          </a:prstGeom>
          <a:noFill/>
        </p:spPr>
        <p:txBody>
          <a:bodyPr wrap="none" rtlCol="0">
            <a:spAutoFit/>
          </a:bodyPr>
          <a:lstStyle/>
          <a:p>
            <a:pPr algn="l"/>
            <a:r>
              <a:rPr lang="en-US" sz="1800" b="0" dirty="0">
                <a:solidFill>
                  <a:srgbClr val="002060"/>
                </a:solidFill>
                <a:latin typeface="Calibri" panose="020F0502020204030204" pitchFamily="34" charset="0"/>
                <a:cs typeface="Calibri" panose="020F0502020204030204" pitchFamily="34" charset="0"/>
              </a:rPr>
              <a:t>Rhodium group, 10 Jan 2024</a:t>
            </a:r>
          </a:p>
        </p:txBody>
      </p:sp>
      <p:pic>
        <p:nvPicPr>
          <p:cNvPr id="4" name="Picture 3">
            <a:extLst>
              <a:ext uri="{FF2B5EF4-FFF2-40B4-BE49-F238E27FC236}">
                <a16:creationId xmlns:a16="http://schemas.microsoft.com/office/drawing/2014/main" id="{97F5AA01-BE97-A8F4-AD5F-1FAE179BCE7E}"/>
              </a:ext>
            </a:extLst>
          </p:cNvPr>
          <p:cNvPicPr>
            <a:picLocks noChangeAspect="1"/>
          </p:cNvPicPr>
          <p:nvPr/>
        </p:nvPicPr>
        <p:blipFill>
          <a:blip r:embed="rId3"/>
          <a:stretch>
            <a:fillRect/>
          </a:stretch>
        </p:blipFill>
        <p:spPr>
          <a:xfrm>
            <a:off x="152400" y="4038591"/>
            <a:ext cx="4216400" cy="2425700"/>
          </a:xfrm>
          <a:prstGeom prst="rect">
            <a:avLst/>
          </a:prstGeom>
        </p:spPr>
      </p:pic>
      <p:sp>
        <p:nvSpPr>
          <p:cNvPr id="5" name="TextBox 4">
            <a:extLst>
              <a:ext uri="{FF2B5EF4-FFF2-40B4-BE49-F238E27FC236}">
                <a16:creationId xmlns:a16="http://schemas.microsoft.com/office/drawing/2014/main" id="{90AE6682-57D9-66A5-09BB-B2AAA8406D99}"/>
              </a:ext>
            </a:extLst>
          </p:cNvPr>
          <p:cNvSpPr txBox="1"/>
          <p:nvPr/>
        </p:nvSpPr>
        <p:spPr>
          <a:xfrm>
            <a:off x="1854236" y="316713"/>
            <a:ext cx="5435527"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US greenhouse gas emissions, 2023</a:t>
            </a:r>
          </a:p>
        </p:txBody>
      </p:sp>
      <p:sp>
        <p:nvSpPr>
          <p:cNvPr id="7" name="TextBox 6">
            <a:extLst>
              <a:ext uri="{FF2B5EF4-FFF2-40B4-BE49-F238E27FC236}">
                <a16:creationId xmlns:a16="http://schemas.microsoft.com/office/drawing/2014/main" id="{49D7527B-C9A7-177E-4B44-7A186FCC14A0}"/>
              </a:ext>
            </a:extLst>
          </p:cNvPr>
          <p:cNvSpPr txBox="1"/>
          <p:nvPr/>
        </p:nvSpPr>
        <p:spPr>
          <a:xfrm>
            <a:off x="5083529" y="1107888"/>
            <a:ext cx="4060471" cy="5262979"/>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Overall decrease: 1.9%</a:t>
            </a:r>
          </a:p>
          <a:p>
            <a:pPr algn="l"/>
            <a:r>
              <a:rPr lang="en-US" sz="2400" b="0" dirty="0">
                <a:solidFill>
                  <a:srgbClr val="002060"/>
                </a:solidFill>
                <a:latin typeface="Calibri" panose="020F0502020204030204" pitchFamily="34" charset="0"/>
                <a:cs typeface="Calibri" panose="020F0502020204030204" pitchFamily="34" charset="0"/>
              </a:rPr>
              <a:t>  in CO</a:t>
            </a:r>
            <a:r>
              <a:rPr lang="en-US" sz="2400" b="0" baseline="-25000" dirty="0">
                <a:solidFill>
                  <a:srgbClr val="002060"/>
                </a:solidFill>
                <a:latin typeface="Calibri" panose="020F0502020204030204" pitchFamily="34" charset="0"/>
                <a:cs typeface="Calibri" panose="020F0502020204030204" pitchFamily="34" charset="0"/>
              </a:rPr>
              <a:t>2</a:t>
            </a:r>
            <a:r>
              <a:rPr lang="en-US" sz="2400" b="0" dirty="0">
                <a:solidFill>
                  <a:srgbClr val="002060"/>
                </a:solidFill>
                <a:latin typeface="Calibri" panose="020F0502020204030204" pitchFamily="34" charset="0"/>
                <a:cs typeface="Calibri" panose="020F0502020204030204" pitchFamily="34" charset="0"/>
              </a:rPr>
              <a:t>-equivalent emissions</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GDP expanded 2.4% in 2023</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8% GHG emissions decrease</a:t>
            </a:r>
          </a:p>
          <a:p>
            <a:pPr algn="l"/>
            <a:r>
              <a:rPr lang="en-US" sz="2400" b="0" dirty="0">
                <a:solidFill>
                  <a:srgbClr val="002060"/>
                </a:solidFill>
                <a:latin typeface="Calibri" panose="020F0502020204030204" pitchFamily="34" charset="0"/>
                <a:cs typeface="Calibri" panose="020F0502020204030204" pitchFamily="34" charset="0"/>
              </a:rPr>
              <a:t>   in electric power sector</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4% GHG emissions decrease</a:t>
            </a:r>
          </a:p>
          <a:p>
            <a:pPr algn="l"/>
            <a:r>
              <a:rPr lang="en-US" sz="2400" b="0" dirty="0">
                <a:solidFill>
                  <a:srgbClr val="002060"/>
                </a:solidFill>
                <a:latin typeface="Calibri" panose="020F0502020204030204" pitchFamily="34" charset="0"/>
                <a:cs typeface="Calibri" panose="020F0502020204030204" pitchFamily="34" charset="0"/>
              </a:rPr>
              <a:t>   from residential/commercial</a:t>
            </a:r>
          </a:p>
          <a:p>
            <a:pPr algn="l"/>
            <a:r>
              <a:rPr lang="en-US" sz="2400" b="0" dirty="0">
                <a:solidFill>
                  <a:srgbClr val="002060"/>
                </a:solidFill>
                <a:latin typeface="Calibri" panose="020F0502020204030204" pitchFamily="34" charset="0"/>
                <a:cs typeface="Calibri" panose="020F0502020204030204" pitchFamily="34" charset="0"/>
              </a:rPr>
              <a:t>   buildings</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GHG emissions increases:</a:t>
            </a:r>
          </a:p>
          <a:p>
            <a:pPr algn="l"/>
            <a:r>
              <a:rPr lang="en-US" sz="2400" b="0" dirty="0">
                <a:solidFill>
                  <a:srgbClr val="002060"/>
                </a:solidFill>
                <a:latin typeface="Calibri" panose="020F0502020204030204" pitchFamily="34" charset="0"/>
                <a:cs typeface="Calibri" panose="020F0502020204030204" pitchFamily="34" charset="0"/>
              </a:rPr>
              <a:t> 1.6% (industry), 1% (transport)</a:t>
            </a:r>
          </a:p>
        </p:txBody>
      </p:sp>
      <p:sp>
        <p:nvSpPr>
          <p:cNvPr id="8" name="TextBox 7">
            <a:extLst>
              <a:ext uri="{FF2B5EF4-FFF2-40B4-BE49-F238E27FC236}">
                <a16:creationId xmlns:a16="http://schemas.microsoft.com/office/drawing/2014/main" id="{3ACE6017-ABCD-D13E-9489-CBC315770389}"/>
              </a:ext>
            </a:extLst>
          </p:cNvPr>
          <p:cNvSpPr txBox="1"/>
          <p:nvPr/>
        </p:nvSpPr>
        <p:spPr>
          <a:xfrm>
            <a:off x="1981200" y="4419600"/>
            <a:ext cx="1741374" cy="461665"/>
          </a:xfrm>
          <a:prstGeom prst="rect">
            <a:avLst/>
          </a:prstGeom>
          <a:noFill/>
        </p:spPr>
        <p:txBody>
          <a:bodyPr wrap="none" rtlCol="0">
            <a:spAutoFit/>
          </a:bodyPr>
          <a:lstStyle/>
          <a:p>
            <a:pPr algn="l"/>
            <a:r>
              <a:rPr lang="en-US" sz="2400" dirty="0">
                <a:solidFill>
                  <a:srgbClr val="002060"/>
                </a:solidFill>
                <a:latin typeface="Calibri" panose="020F0502020204030204" pitchFamily="34" charset="0"/>
                <a:cs typeface="Calibri" panose="020F0502020204030204" pitchFamily="34" charset="0"/>
              </a:rPr>
              <a:t>ELECTRICITY</a:t>
            </a:r>
          </a:p>
        </p:txBody>
      </p:sp>
    </p:spTree>
    <p:extLst>
      <p:ext uri="{BB962C8B-B14F-4D97-AF65-F5344CB8AC3E}">
        <p14:creationId xmlns:p14="http://schemas.microsoft.com/office/powerpoint/2010/main" val="147324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2D58B-0CB9-EC95-4BD2-BC5E06F9BE3A}"/>
            </a:ext>
          </a:extLst>
        </p:cNvPr>
        <p:cNvGrpSpPr/>
        <p:nvPr/>
      </p:nvGrpSpPr>
      <p:grpSpPr>
        <a:xfrm>
          <a:off x="0" y="0"/>
          <a:ext cx="0" cy="0"/>
          <a:chOff x="0" y="0"/>
          <a:chExt cx="0" cy="0"/>
        </a:xfrm>
      </p:grpSpPr>
      <p:pic>
        <p:nvPicPr>
          <p:cNvPr id="4098" name="Picture 2" descr="Electricity in the U.S. - U.S. Energy Information Administration (EIA)">
            <a:extLst>
              <a:ext uri="{FF2B5EF4-FFF2-40B4-BE49-F238E27FC236}">
                <a16:creationId xmlns:a16="http://schemas.microsoft.com/office/drawing/2014/main" id="{96F95990-6A94-DB73-7449-EBCD5EE71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 y="304800"/>
            <a:ext cx="7559040" cy="629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827560-5C97-04DA-F49A-ABB9557170A0}"/>
              </a:ext>
            </a:extLst>
          </p:cNvPr>
          <p:cNvSpPr txBox="1"/>
          <p:nvPr/>
        </p:nvSpPr>
        <p:spPr>
          <a:xfrm>
            <a:off x="1295400" y="3013501"/>
            <a:ext cx="1490857" cy="830997"/>
          </a:xfrm>
          <a:prstGeom prst="rect">
            <a:avLst/>
          </a:prstGeom>
          <a:noFill/>
        </p:spPr>
        <p:txBody>
          <a:bodyPr wrap="none" rtlCol="0">
            <a:spAutoFit/>
          </a:bodyPr>
          <a:lstStyle/>
          <a:p>
            <a:pPr algn="l"/>
            <a:r>
              <a:rPr lang="en-US" sz="2400" dirty="0">
                <a:solidFill>
                  <a:srgbClr val="002060"/>
                </a:solidFill>
                <a:latin typeface="Calibri" panose="020F0502020204030204" pitchFamily="34" charset="0"/>
                <a:cs typeface="Calibri" panose="020F0502020204030204" pitchFamily="34" charset="0"/>
              </a:rPr>
              <a:t>2023: coal</a:t>
            </a:r>
          </a:p>
          <a:p>
            <a:pPr algn="l"/>
            <a:r>
              <a:rPr lang="en-US" sz="2400" dirty="0">
                <a:solidFill>
                  <a:srgbClr val="002060"/>
                </a:solidFill>
                <a:latin typeface="Calibri" panose="020F0502020204030204" pitchFamily="34" charset="0"/>
                <a:cs typeface="Calibri" panose="020F0502020204030204" pitchFamily="34" charset="0"/>
              </a:rPr>
              <a:t>decreased</a:t>
            </a:r>
          </a:p>
        </p:txBody>
      </p:sp>
    </p:spTree>
    <p:extLst>
      <p:ext uri="{BB962C8B-B14F-4D97-AF65-F5344CB8AC3E}">
        <p14:creationId xmlns:p14="http://schemas.microsoft.com/office/powerpoint/2010/main" val="183885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C236-6E74-8557-7913-A861FB8534AA}"/>
            </a:ext>
          </a:extLst>
        </p:cNvPr>
        <p:cNvGrpSpPr/>
        <p:nvPr/>
      </p:nvGrpSpPr>
      <p:grpSpPr>
        <a:xfrm>
          <a:off x="0" y="0"/>
          <a:ext cx="0" cy="0"/>
          <a:chOff x="0" y="0"/>
          <a:chExt cx="0" cy="0"/>
        </a:xfrm>
      </p:grpSpPr>
      <p:pic>
        <p:nvPicPr>
          <p:cNvPr id="3074" name="Picture 2" descr="FOTW #1304, August 21, 2023: In 2023, Non-Fossil Fuel Sources Will Account  for 86% of New Electric Utility Generation Capacity in the United States | Department  of Energy">
            <a:extLst>
              <a:ext uri="{FF2B5EF4-FFF2-40B4-BE49-F238E27FC236}">
                <a16:creationId xmlns:a16="http://schemas.microsoft.com/office/drawing/2014/main" id="{03FD98B2-BA41-9A3C-A594-B22EC00E2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41822"/>
            <a:ext cx="8382000" cy="4374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A02FFE-B609-DB25-7165-C72AEAB4AC84}"/>
              </a:ext>
            </a:extLst>
          </p:cNvPr>
          <p:cNvSpPr txBox="1"/>
          <p:nvPr/>
        </p:nvSpPr>
        <p:spPr>
          <a:xfrm>
            <a:off x="381000" y="5791200"/>
            <a:ext cx="1634550" cy="461665"/>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Credit: DOE</a:t>
            </a:r>
          </a:p>
        </p:txBody>
      </p:sp>
      <p:sp>
        <p:nvSpPr>
          <p:cNvPr id="3" name="TextBox 2">
            <a:extLst>
              <a:ext uri="{FF2B5EF4-FFF2-40B4-BE49-F238E27FC236}">
                <a16:creationId xmlns:a16="http://schemas.microsoft.com/office/drawing/2014/main" id="{831588F2-8542-7717-8411-E1921B4E90F5}"/>
              </a:ext>
            </a:extLst>
          </p:cNvPr>
          <p:cNvSpPr txBox="1"/>
          <p:nvPr/>
        </p:nvSpPr>
        <p:spPr>
          <a:xfrm>
            <a:off x="894006" y="375577"/>
            <a:ext cx="7275005"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Newly added and retired electric power in 2023</a:t>
            </a:r>
          </a:p>
        </p:txBody>
      </p:sp>
      <p:sp>
        <p:nvSpPr>
          <p:cNvPr id="4" name="TextBox 3">
            <a:extLst>
              <a:ext uri="{FF2B5EF4-FFF2-40B4-BE49-F238E27FC236}">
                <a16:creationId xmlns:a16="http://schemas.microsoft.com/office/drawing/2014/main" id="{1044B369-3509-D0D4-FCF7-70F49793443C}"/>
              </a:ext>
            </a:extLst>
          </p:cNvPr>
          <p:cNvSpPr txBox="1"/>
          <p:nvPr/>
        </p:nvSpPr>
        <p:spPr>
          <a:xfrm>
            <a:off x="4419600" y="6022032"/>
            <a:ext cx="3738716" cy="461665"/>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Total US capacity ~ 1300 GW</a:t>
            </a:r>
          </a:p>
        </p:txBody>
      </p:sp>
    </p:spTree>
    <p:extLst>
      <p:ext uri="{BB962C8B-B14F-4D97-AF65-F5344CB8AC3E}">
        <p14:creationId xmlns:p14="http://schemas.microsoft.com/office/powerpoint/2010/main" val="399795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BC4CB-F99C-13DE-D116-BFC4AC7D392A}"/>
            </a:ext>
          </a:extLst>
        </p:cNvPr>
        <p:cNvGrpSpPr/>
        <p:nvPr/>
      </p:nvGrpSpPr>
      <p:grpSpPr>
        <a:xfrm>
          <a:off x="0" y="0"/>
          <a:ext cx="0" cy="0"/>
          <a:chOff x="0" y="0"/>
          <a:chExt cx="0" cy="0"/>
        </a:xfrm>
      </p:grpSpPr>
      <p:pic>
        <p:nvPicPr>
          <p:cNvPr id="5" name="Picture 4" descr="Screens screenshot of a website&#10;&#10;Description automatically generated">
            <a:extLst>
              <a:ext uri="{FF2B5EF4-FFF2-40B4-BE49-F238E27FC236}">
                <a16:creationId xmlns:a16="http://schemas.microsoft.com/office/drawing/2014/main" id="{D35B9387-22C3-53AB-46AA-270F580B5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97" y="119789"/>
            <a:ext cx="5867400" cy="194454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AF3B94A-7682-23E0-6C53-8BE3FB653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97" y="2064330"/>
            <a:ext cx="5867400" cy="2029035"/>
          </a:xfrm>
          <a:prstGeom prst="rect">
            <a:avLst/>
          </a:prstGeom>
        </p:spPr>
      </p:pic>
      <p:pic>
        <p:nvPicPr>
          <p:cNvPr id="9" name="Picture 8" descr="A close-up of hands holding a globe&#10;&#10;Description automatically generated">
            <a:extLst>
              <a:ext uri="{FF2B5EF4-FFF2-40B4-BE49-F238E27FC236}">
                <a16:creationId xmlns:a16="http://schemas.microsoft.com/office/drawing/2014/main" id="{76C8D5DF-E15A-A488-1EC8-071E52F35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97" y="4093365"/>
            <a:ext cx="5867400" cy="1938681"/>
          </a:xfrm>
          <a:prstGeom prst="rect">
            <a:avLst/>
          </a:prstGeom>
        </p:spPr>
      </p:pic>
      <p:pic>
        <p:nvPicPr>
          <p:cNvPr id="10" name="Picture 9">
            <a:extLst>
              <a:ext uri="{FF2B5EF4-FFF2-40B4-BE49-F238E27FC236}">
                <a16:creationId xmlns:a16="http://schemas.microsoft.com/office/drawing/2014/main" id="{0DC1249D-D56E-FB82-2FA2-144C3B8D23CC}"/>
              </a:ext>
            </a:extLst>
          </p:cNvPr>
          <p:cNvPicPr>
            <a:picLocks noChangeAspect="1"/>
          </p:cNvPicPr>
          <p:nvPr/>
        </p:nvPicPr>
        <p:blipFill>
          <a:blip r:embed="rId5"/>
          <a:stretch>
            <a:fillRect/>
          </a:stretch>
        </p:blipFill>
        <p:spPr>
          <a:xfrm>
            <a:off x="6324599" y="853464"/>
            <a:ext cx="2595680" cy="2653792"/>
          </a:xfrm>
          <a:prstGeom prst="rect">
            <a:avLst/>
          </a:prstGeom>
        </p:spPr>
      </p:pic>
      <p:sp>
        <p:nvSpPr>
          <p:cNvPr id="11" name="TextBox 10">
            <a:extLst>
              <a:ext uri="{FF2B5EF4-FFF2-40B4-BE49-F238E27FC236}">
                <a16:creationId xmlns:a16="http://schemas.microsoft.com/office/drawing/2014/main" id="{D4B213A5-D95D-FA39-94F0-F19CD7551650}"/>
              </a:ext>
            </a:extLst>
          </p:cNvPr>
          <p:cNvSpPr txBox="1"/>
          <p:nvPr/>
        </p:nvSpPr>
        <p:spPr>
          <a:xfrm>
            <a:off x="762000" y="6034912"/>
            <a:ext cx="5252848" cy="830997"/>
          </a:xfrm>
          <a:prstGeom prst="rect">
            <a:avLst/>
          </a:prstGeom>
          <a:noFill/>
        </p:spPr>
        <p:txBody>
          <a:bodyPr wrap="none" rtlCol="0">
            <a:spAutoFit/>
          </a:bodyPr>
          <a:lstStyle/>
          <a:p>
            <a:pPr algn="l"/>
            <a:r>
              <a:rPr lang="en-US" sz="2400" b="0" dirty="0" err="1">
                <a:solidFill>
                  <a:srgbClr val="002060"/>
                </a:solidFill>
                <a:latin typeface="Calibri" panose="020F0502020204030204" pitchFamily="34" charset="0"/>
                <a:cs typeface="Calibri" panose="020F0502020204030204" pitchFamily="34" charset="0"/>
              </a:rPr>
              <a:t>johnperona.substack.com</a:t>
            </a:r>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err="1">
                <a:solidFill>
                  <a:srgbClr val="002060"/>
                </a:solidFill>
                <a:latin typeface="Calibri" panose="020F0502020204030204" pitchFamily="34" charset="0"/>
                <a:cs typeface="Calibri" panose="020F0502020204030204" pitchFamily="34" charset="0"/>
              </a:rPr>
              <a:t>fromknowledgetopower.com</a:t>
            </a:r>
            <a:r>
              <a:rPr lang="en-US" sz="2400" b="0" dirty="0">
                <a:solidFill>
                  <a:srgbClr val="002060"/>
                </a:solidFill>
                <a:latin typeface="Calibri" panose="020F0502020204030204" pitchFamily="34" charset="0"/>
                <a:cs typeface="Calibri" panose="020F0502020204030204" pitchFamily="34" charset="0"/>
              </a:rPr>
              <a:t>/earthward</a:t>
            </a:r>
          </a:p>
        </p:txBody>
      </p:sp>
      <p:sp>
        <p:nvSpPr>
          <p:cNvPr id="12" name="TextBox 11">
            <a:extLst>
              <a:ext uri="{FF2B5EF4-FFF2-40B4-BE49-F238E27FC236}">
                <a16:creationId xmlns:a16="http://schemas.microsoft.com/office/drawing/2014/main" id="{786329F7-C0C1-00C4-B47C-21870571AFF1}"/>
              </a:ext>
            </a:extLst>
          </p:cNvPr>
          <p:cNvSpPr txBox="1"/>
          <p:nvPr/>
        </p:nvSpPr>
        <p:spPr>
          <a:xfrm>
            <a:off x="6264535" y="3797095"/>
            <a:ext cx="2715808" cy="1938992"/>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 </a:t>
            </a:r>
            <a:r>
              <a:rPr lang="en-US" sz="2400" i="1" dirty="0">
                <a:solidFill>
                  <a:srgbClr val="002060"/>
                </a:solidFill>
                <a:latin typeface="Calibri" panose="020F0502020204030204" pitchFamily="34" charset="0"/>
                <a:cs typeface="Calibri" panose="020F0502020204030204" pitchFamily="34" charset="0"/>
              </a:rPr>
              <a:t>Earthward</a:t>
            </a:r>
          </a:p>
          <a:p>
            <a:pPr algn="l"/>
            <a:r>
              <a:rPr lang="en-US" sz="2400" b="0" i="1" dirty="0">
                <a:solidFill>
                  <a:srgbClr val="002060"/>
                </a:solidFill>
                <a:latin typeface="Calibri" panose="020F0502020204030204" pitchFamily="34" charset="0"/>
                <a:cs typeface="Calibri" panose="020F0502020204030204" pitchFamily="34" charset="0"/>
              </a:rPr>
              <a:t> climate and</a:t>
            </a:r>
          </a:p>
          <a:p>
            <a:pPr algn="l"/>
            <a:r>
              <a:rPr lang="en-US" sz="2400" b="0" i="1" dirty="0">
                <a:solidFill>
                  <a:srgbClr val="002060"/>
                </a:solidFill>
                <a:latin typeface="Calibri" panose="020F0502020204030204" pitchFamily="34" charset="0"/>
                <a:cs typeface="Calibri" panose="020F0502020204030204" pitchFamily="34" charset="0"/>
              </a:rPr>
              <a:t> renewable energy</a:t>
            </a:r>
          </a:p>
          <a:p>
            <a:pPr algn="l"/>
            <a:r>
              <a:rPr lang="en-US" sz="2400" b="0" i="1" dirty="0">
                <a:solidFill>
                  <a:srgbClr val="002060"/>
                </a:solidFill>
                <a:latin typeface="Calibri" panose="020F0502020204030204" pitchFamily="34" charset="0"/>
                <a:cs typeface="Calibri" panose="020F0502020204030204" pitchFamily="34" charset="0"/>
              </a:rPr>
              <a:t> newsletter,</a:t>
            </a:r>
          </a:p>
          <a:p>
            <a:pPr algn="l"/>
            <a:r>
              <a:rPr lang="en-US" sz="2400" b="0" i="1" dirty="0">
                <a:solidFill>
                  <a:srgbClr val="002060"/>
                </a:solidFill>
                <a:latin typeface="Calibri" panose="020F0502020204030204" pitchFamily="34" charset="0"/>
                <a:cs typeface="Calibri" panose="020F0502020204030204" pitchFamily="34" charset="0"/>
              </a:rPr>
              <a:t> launched June 2023</a:t>
            </a:r>
          </a:p>
        </p:txBody>
      </p:sp>
    </p:spTree>
    <p:extLst>
      <p:ext uri="{BB962C8B-B14F-4D97-AF65-F5344CB8AC3E}">
        <p14:creationId xmlns:p14="http://schemas.microsoft.com/office/powerpoint/2010/main" val="676041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2C4C-6187-A149-15E3-E1D643BAA281}"/>
            </a:ext>
          </a:extLst>
        </p:cNvPr>
        <p:cNvGrpSpPr/>
        <p:nvPr/>
      </p:nvGrpSpPr>
      <p:grpSpPr>
        <a:xfrm>
          <a:off x="0" y="0"/>
          <a:ext cx="0" cy="0"/>
          <a:chOff x="0" y="0"/>
          <a:chExt cx="0" cy="0"/>
        </a:xfrm>
      </p:grpSpPr>
    </p:spTree>
    <p:extLst>
      <p:ext uri="{BB962C8B-B14F-4D97-AF65-F5344CB8AC3E}">
        <p14:creationId xmlns:p14="http://schemas.microsoft.com/office/powerpoint/2010/main" val="49333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p58"/>
          <p:cNvSpPr txBox="1">
            <a:spLocks noGrp="1"/>
          </p:cNvSpPr>
          <p:nvPr>
            <p:ph type="body" idx="1"/>
          </p:nvPr>
        </p:nvSpPr>
        <p:spPr>
          <a:xfrm>
            <a:off x="139849" y="1111984"/>
            <a:ext cx="8864301" cy="1033037"/>
          </a:xfrm>
          <a:prstGeom prst="rect">
            <a:avLst/>
          </a:prstGeom>
          <a:noFill/>
          <a:ln>
            <a:noFill/>
          </a:ln>
        </p:spPr>
        <p:txBody>
          <a:bodyPr spcFirstLastPara="1" vert="horz" wrap="square" lIns="68569" tIns="34275" rIns="68569" bIns="34275" rtlCol="0" anchor="ctr" anchorCtr="0">
            <a:noAutofit/>
          </a:bodyPr>
          <a:lstStyle/>
          <a:p>
            <a:pPr marL="0" indent="0">
              <a:spcBef>
                <a:spcPts val="0"/>
              </a:spcBef>
            </a:pPr>
            <a:r>
              <a:rPr lang="en-GB" sz="2000" noProof="1">
                <a:solidFill>
                  <a:srgbClr val="002060"/>
                </a:solidFill>
              </a:rPr>
              <a:t>To limit warming to </a:t>
            </a:r>
            <a:r>
              <a:rPr lang="en-GB" sz="2000" noProof="1">
                <a:solidFill>
                  <a:srgbClr val="C00000"/>
                </a:solidFill>
              </a:rPr>
              <a:t>1.5°C , 1.7°C and 2°C</a:t>
            </a:r>
            <a:r>
              <a:rPr lang="en-GB" sz="2000" noProof="1">
                <a:solidFill>
                  <a:srgbClr val="002060"/>
                </a:solidFill>
              </a:rPr>
              <a:t>, we can emit</a:t>
            </a:r>
            <a:br>
              <a:rPr lang="en-GB" sz="2000" noProof="1">
                <a:solidFill>
                  <a:srgbClr val="002060"/>
                </a:solidFill>
              </a:rPr>
            </a:br>
            <a:r>
              <a:rPr lang="en-GB" sz="2000" noProof="1">
                <a:solidFill>
                  <a:srgbClr val="C00000"/>
                </a:solidFill>
              </a:rPr>
              <a:t>275 GtCO</a:t>
            </a:r>
            <a:r>
              <a:rPr lang="en-GB" sz="2000" baseline="-25000" noProof="1">
                <a:solidFill>
                  <a:srgbClr val="C00000"/>
                </a:solidFill>
              </a:rPr>
              <a:t>2</a:t>
            </a:r>
            <a:r>
              <a:rPr lang="en-GB" sz="2000" noProof="1">
                <a:solidFill>
                  <a:srgbClr val="C00000"/>
                </a:solidFill>
              </a:rPr>
              <a:t>, 625 GtCO</a:t>
            </a:r>
            <a:r>
              <a:rPr lang="en-GB" sz="2000" baseline="-25000" noProof="1">
                <a:solidFill>
                  <a:srgbClr val="C00000"/>
                </a:solidFill>
              </a:rPr>
              <a:t>2</a:t>
            </a:r>
            <a:r>
              <a:rPr lang="en-GB" sz="2000" noProof="1">
                <a:solidFill>
                  <a:srgbClr val="C00000"/>
                </a:solidFill>
              </a:rPr>
              <a:t>, and 1150 GtCO</a:t>
            </a:r>
            <a:r>
              <a:rPr lang="en-GB" sz="2000" baseline="-25000" noProof="1">
                <a:solidFill>
                  <a:srgbClr val="C00000"/>
                </a:solidFill>
              </a:rPr>
              <a:t>2</a:t>
            </a:r>
            <a:r>
              <a:rPr lang="en-GB" sz="2000" noProof="1">
                <a:solidFill>
                  <a:srgbClr val="C00000"/>
                </a:solidFill>
              </a:rPr>
              <a:t> </a:t>
            </a:r>
            <a:r>
              <a:rPr lang="en-GB" sz="2000" noProof="1">
                <a:solidFill>
                  <a:srgbClr val="002060"/>
                </a:solidFill>
              </a:rPr>
              <a:t>respectively (</a:t>
            </a:r>
            <a:r>
              <a:rPr lang="en-GB" sz="2000" noProof="1">
                <a:solidFill>
                  <a:srgbClr val="C00000"/>
                </a:solidFill>
              </a:rPr>
              <a:t>7, 15 and 28 years from 2024</a:t>
            </a:r>
            <a:r>
              <a:rPr lang="en-GB" sz="2000" noProof="1">
                <a:solidFill>
                  <a:srgbClr val="002060"/>
                </a:solidFill>
              </a:rPr>
              <a:t>)</a:t>
            </a:r>
            <a:br>
              <a:rPr lang="en-GB" sz="2000" noProof="1">
                <a:solidFill>
                  <a:srgbClr val="002060"/>
                </a:solidFill>
              </a:rPr>
            </a:br>
            <a:r>
              <a:rPr lang="en-GB" sz="2000" noProof="1">
                <a:solidFill>
                  <a:srgbClr val="C00000"/>
                </a:solidFill>
              </a:rPr>
              <a:t>2590</a:t>
            </a:r>
            <a:r>
              <a:rPr lang="en-GB" sz="2000" noProof="1">
                <a:solidFill>
                  <a:srgbClr val="002060"/>
                </a:solidFill>
              </a:rPr>
              <a:t> GtCO</a:t>
            </a:r>
            <a:r>
              <a:rPr lang="en-GB" sz="2000" baseline="-25000" noProof="1">
                <a:solidFill>
                  <a:srgbClr val="002060"/>
                </a:solidFill>
              </a:rPr>
              <a:t>2</a:t>
            </a:r>
            <a:r>
              <a:rPr lang="en-GB" sz="2000" noProof="1">
                <a:solidFill>
                  <a:srgbClr val="002060"/>
                </a:solidFill>
              </a:rPr>
              <a:t> have been emitted since 1750</a:t>
            </a:r>
          </a:p>
        </p:txBody>
      </p:sp>
      <p:sp>
        <p:nvSpPr>
          <p:cNvPr id="591" name="Google Shape;591;p58"/>
          <p:cNvSpPr txBox="1">
            <a:spLocks noGrp="1"/>
          </p:cNvSpPr>
          <p:nvPr>
            <p:ph type="body" idx="2"/>
          </p:nvPr>
        </p:nvSpPr>
        <p:spPr>
          <a:xfrm>
            <a:off x="1022854" y="6204840"/>
            <a:ext cx="7701598" cy="519783"/>
          </a:xfrm>
          <a:prstGeom prst="rect">
            <a:avLst/>
          </a:prstGeom>
          <a:noFill/>
          <a:ln>
            <a:noFill/>
          </a:ln>
        </p:spPr>
        <p:txBody>
          <a:bodyPr spcFirstLastPara="1" vert="horz" wrap="square" lIns="68569" tIns="34275" rIns="68569" bIns="34275" rtlCol="0" anchor="b" anchorCtr="0">
            <a:noAutofit/>
          </a:bodyPr>
          <a:lstStyle/>
          <a:p>
            <a:pPr marL="0" indent="0">
              <a:spcBef>
                <a:spcPts val="0"/>
              </a:spcBef>
            </a:pPr>
            <a:r>
              <a:rPr lang="en-GB" sz="1400" noProof="1"/>
              <a:t>Quantities are subject to [additional] uncertainties e.g., future mitigation choices of non-CO</a:t>
            </a:r>
            <a:r>
              <a:rPr lang="en-GB" sz="1400" baseline="-25000" noProof="1"/>
              <a:t>2</a:t>
            </a:r>
            <a:r>
              <a:rPr lang="en-GB" sz="1400" noProof="1"/>
              <a:t> emissions</a:t>
            </a:r>
          </a:p>
          <a:p>
            <a:pPr marL="0" indent="0">
              <a:spcBef>
                <a:spcPts val="0"/>
              </a:spcBef>
            </a:pPr>
            <a:r>
              <a:rPr lang="en-GB" sz="1400" noProof="1"/>
              <a:t>Source: </a:t>
            </a:r>
            <a:r>
              <a:rPr lang="en-GB" sz="1400" noProof="1">
                <a:solidFill>
                  <a:srgbClr val="0432FF"/>
                </a:solidFill>
              </a:rPr>
              <a:t>IPCC AR6 WG1</a:t>
            </a:r>
            <a:r>
              <a:rPr lang="en-GB" sz="1400" noProof="1"/>
              <a:t>; </a:t>
            </a:r>
            <a:r>
              <a:rPr lang="en-GB" sz="1400" u="sng" noProof="1">
                <a:solidFill>
                  <a:schemeClr val="hlink"/>
                </a:solidFill>
                <a:hlinkClick r:id="rId3"/>
              </a:rPr>
              <a:t>Friedlingstein et al 202</a:t>
            </a:r>
            <a:r>
              <a:rPr lang="en-GB" sz="1400" u="sng" noProof="1">
                <a:solidFill>
                  <a:schemeClr val="hlink"/>
                </a:solidFill>
              </a:rPr>
              <a:t>3</a:t>
            </a:r>
            <a:r>
              <a:rPr lang="en-GB" sz="1400" noProof="1"/>
              <a:t>;</a:t>
            </a:r>
            <a:r>
              <a:rPr lang="en-GB" sz="1400" noProof="1">
                <a:solidFill>
                  <a:srgbClr val="000000"/>
                </a:solidFill>
              </a:rPr>
              <a:t> </a:t>
            </a:r>
            <a:r>
              <a:rPr lang="en-GB" sz="1400" u="sng" noProof="1">
                <a:solidFill>
                  <a:schemeClr val="hlink"/>
                </a:solidFill>
                <a:hlinkClick r:id="rId4"/>
              </a:rPr>
              <a:t>Global Carbon Budget 202</a:t>
            </a:r>
            <a:r>
              <a:rPr lang="en-GB" sz="1400" u="sng" noProof="1">
                <a:solidFill>
                  <a:schemeClr val="hlink"/>
                </a:solidFill>
              </a:rPr>
              <a:t>3</a:t>
            </a:r>
            <a:endParaRPr lang="en-GB" sz="1400" noProof="1"/>
          </a:p>
        </p:txBody>
      </p:sp>
      <p:pic>
        <p:nvPicPr>
          <p:cNvPr id="3" name="Google Shape;630;p58">
            <a:extLst>
              <a:ext uri="{FF2B5EF4-FFF2-40B4-BE49-F238E27FC236}">
                <a16:creationId xmlns:a16="http://schemas.microsoft.com/office/drawing/2014/main" id="{4C72174F-5E3A-9FC6-6384-06C10CE496FF}"/>
              </a:ext>
            </a:extLst>
          </p:cNvPr>
          <p:cNvPicPr preferRelativeResize="0"/>
          <p:nvPr/>
        </p:nvPicPr>
        <p:blipFill rotWithShape="1">
          <a:blip r:embed="rId5">
            <a:alphaModFix/>
          </a:blip>
          <a:srcRect/>
          <a:stretch/>
        </p:blipFill>
        <p:spPr>
          <a:xfrm>
            <a:off x="1474879" y="2286000"/>
            <a:ext cx="6797546" cy="3664058"/>
          </a:xfrm>
          <a:prstGeom prst="rect">
            <a:avLst/>
          </a:prstGeom>
          <a:noFill/>
          <a:ln>
            <a:noFill/>
          </a:ln>
        </p:spPr>
      </p:pic>
      <p:sp>
        <p:nvSpPr>
          <p:cNvPr id="4" name="TextBox 3">
            <a:extLst>
              <a:ext uri="{FF2B5EF4-FFF2-40B4-BE49-F238E27FC236}">
                <a16:creationId xmlns:a16="http://schemas.microsoft.com/office/drawing/2014/main" id="{89F278CC-3248-0DAA-BD3C-6A2DB7292A17}"/>
              </a:ext>
            </a:extLst>
          </p:cNvPr>
          <p:cNvSpPr txBox="1"/>
          <p:nvPr/>
        </p:nvSpPr>
        <p:spPr>
          <a:xfrm>
            <a:off x="1954039" y="133377"/>
            <a:ext cx="5988306" cy="523220"/>
          </a:xfrm>
          <a:prstGeom prst="rect">
            <a:avLst/>
          </a:prstGeom>
          <a:noFill/>
        </p:spPr>
        <p:txBody>
          <a:bodyPr wrap="none" rtlCol="0">
            <a:spAutoFit/>
          </a:bodyPr>
          <a:lstStyle/>
          <a:p>
            <a:pPr algn="l"/>
            <a:r>
              <a:rPr lang="en-GB" sz="2800" noProof="1">
                <a:solidFill>
                  <a:srgbClr val="002060"/>
                </a:solidFill>
                <a:latin typeface="Calibri" panose="020F0502020204030204" pitchFamily="34" charset="0"/>
                <a:cs typeface="Calibri" panose="020F0502020204030204" pitchFamily="34" charset="0"/>
              </a:rPr>
              <a:t>Remaining carbon budgets: Jan 1, 2024</a:t>
            </a:r>
            <a:endParaRPr lang="en-US" sz="2800" b="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98559-B9BF-F586-000A-2BB7D51F6D1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1554059-DDA0-455B-3A7C-73948D948B79}"/>
                  </a:ext>
                </a:extLst>
              </p:cNvPr>
              <p:cNvSpPr txBox="1"/>
              <p:nvPr/>
            </p:nvSpPr>
            <p:spPr>
              <a:xfrm>
                <a:off x="6334370" y="591974"/>
                <a:ext cx="2601481" cy="5324535"/>
              </a:xfrm>
              <a:prstGeom prst="rect">
                <a:avLst/>
              </a:prstGeom>
              <a:noFill/>
            </p:spPr>
            <p:txBody>
              <a:bodyPr wrap="none" rtlCol="0">
                <a:spAutoFit/>
              </a:bodyPr>
              <a:lstStyle/>
              <a:p>
                <a:r>
                  <a:rPr lang="en-US" sz="2000" i="1" dirty="0">
                    <a:solidFill>
                      <a:srgbClr val="002060"/>
                    </a:solidFill>
                    <a:latin typeface="Calibri" panose="020F0502020204030204" pitchFamily="34" charset="0"/>
                    <a:ea typeface="Bookman Old Style" charset="0"/>
                    <a:cs typeface="Calibri" panose="020F0502020204030204" pitchFamily="34" charset="0"/>
                  </a:rPr>
                  <a:t>To maintain temp.</a:t>
                </a:r>
              </a:p>
              <a:p>
                <a:r>
                  <a:rPr lang="en-US" sz="2000" i="1" dirty="0">
                    <a:solidFill>
                      <a:srgbClr val="002060"/>
                    </a:solidFill>
                    <a:latin typeface="Calibri" panose="020F0502020204030204" pitchFamily="34" charset="0"/>
                    <a:ea typeface="Bookman Old Style" charset="0"/>
                    <a:cs typeface="Calibri" panose="020F0502020204030204" pitchFamily="34" charset="0"/>
                  </a:rPr>
                  <a:t>  rise under 2.0</a:t>
                </a:r>
                <a14:m>
                  <m:oMath xmlns:m="http://schemas.openxmlformats.org/officeDocument/2006/math">
                    <m:r>
                      <a:rPr lang="en-US" sz="200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i="1" dirty="0">
                    <a:solidFill>
                      <a:srgbClr val="002060"/>
                    </a:solidFill>
                    <a:latin typeface="Calibri" panose="020F0502020204030204" pitchFamily="34" charset="0"/>
                    <a:ea typeface="Bookman Old Style" charset="0"/>
                    <a:cs typeface="Calibri" panose="020F0502020204030204" pitchFamily="34" charset="0"/>
                  </a:rPr>
                  <a:t>C :</a:t>
                </a:r>
              </a:p>
              <a:p>
                <a:endParaRPr lang="en-US" sz="2000" dirty="0">
                  <a:solidFill>
                    <a:srgbClr val="002060"/>
                  </a:solidFill>
                  <a:latin typeface="Calibri" panose="020F0502020204030204" pitchFamily="34" charset="0"/>
                  <a:ea typeface="Bookman Old Style"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Bookman Old Style" charset="0"/>
                    <a:cs typeface="Calibri" panose="020F0502020204030204" pitchFamily="34" charset="0"/>
                  </a:rPr>
                  <a:t>Decrease CO</a:t>
                </a:r>
                <a:r>
                  <a:rPr lang="en-US" sz="2000" baseline="-25000" dirty="0">
                    <a:solidFill>
                      <a:srgbClr val="002060"/>
                    </a:solidFill>
                    <a:latin typeface="Calibri" panose="020F0502020204030204" pitchFamily="34" charset="0"/>
                    <a:ea typeface="Bookman Old Style" charset="0"/>
                    <a:cs typeface="Calibri" panose="020F0502020204030204" pitchFamily="34" charset="0"/>
                  </a:rPr>
                  <a:t>2</a:t>
                </a:r>
              </a:p>
              <a:p>
                <a:r>
                  <a:rPr lang="en-US" sz="2000" dirty="0">
                    <a:solidFill>
                      <a:srgbClr val="002060"/>
                    </a:solidFill>
                    <a:latin typeface="Calibri" panose="020F0502020204030204" pitchFamily="34" charset="0"/>
                    <a:ea typeface="Bookman Old Style" charset="0"/>
                    <a:cs typeface="Calibri" panose="020F0502020204030204" pitchFamily="34" charset="0"/>
                  </a:rPr>
                  <a:t>      emissions to</a:t>
                </a:r>
              </a:p>
              <a:p>
                <a:r>
                  <a:rPr lang="en-US" sz="2000" dirty="0">
                    <a:solidFill>
                      <a:srgbClr val="002060"/>
                    </a:solidFill>
                    <a:latin typeface="Calibri" panose="020F0502020204030204" pitchFamily="34" charset="0"/>
                    <a:ea typeface="Bookman Old Style" charset="0"/>
                    <a:cs typeface="Calibri" panose="020F0502020204030204" pitchFamily="34" charset="0"/>
                  </a:rPr>
                  <a:t>      25-33 Gt/year</a:t>
                </a:r>
              </a:p>
              <a:p>
                <a:r>
                  <a:rPr lang="en-US" sz="2000" dirty="0">
                    <a:solidFill>
                      <a:srgbClr val="002060"/>
                    </a:solidFill>
                    <a:latin typeface="Calibri" panose="020F0502020204030204" pitchFamily="34" charset="0"/>
                    <a:ea typeface="Bookman Old Style" charset="0"/>
                    <a:cs typeface="Calibri" panose="020F0502020204030204" pitchFamily="34" charset="0"/>
                  </a:rPr>
                  <a:t>      by 2030</a:t>
                </a:r>
              </a:p>
              <a:p>
                <a:r>
                  <a:rPr lang="en-US" sz="2000" dirty="0">
                    <a:solidFill>
                      <a:srgbClr val="002060"/>
                    </a:solidFill>
                    <a:latin typeface="Calibri" panose="020F0502020204030204" pitchFamily="34" charset="0"/>
                    <a:ea typeface="Bookman Old Style" charset="0"/>
                    <a:cs typeface="Calibri" panose="020F0502020204030204" pitchFamily="34" charset="0"/>
                  </a:rPr>
                  <a:t>      [2023 = 37 Gt]</a:t>
                </a:r>
              </a:p>
              <a:p>
                <a:endParaRPr lang="en-US" sz="2000" dirty="0">
                  <a:solidFill>
                    <a:srgbClr val="002060"/>
                  </a:solidFill>
                  <a:latin typeface="Calibri" panose="020F0502020204030204" pitchFamily="34" charset="0"/>
                  <a:ea typeface="Bookman Old Style"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Bookman Old Style" charset="0"/>
                    <a:cs typeface="Calibri" panose="020F0502020204030204" pitchFamily="34" charset="0"/>
                  </a:rPr>
                  <a:t>Decrease CO</a:t>
                </a:r>
                <a:r>
                  <a:rPr lang="en-US" sz="2000" baseline="-25000" dirty="0">
                    <a:solidFill>
                      <a:srgbClr val="002060"/>
                    </a:solidFill>
                    <a:latin typeface="Calibri" panose="020F0502020204030204" pitchFamily="34" charset="0"/>
                    <a:ea typeface="Bookman Old Style" charset="0"/>
                    <a:cs typeface="Calibri" panose="020F0502020204030204" pitchFamily="34" charset="0"/>
                  </a:rPr>
                  <a:t>2</a:t>
                </a:r>
              </a:p>
              <a:p>
                <a:r>
                  <a:rPr lang="en-US" sz="2000" dirty="0">
                    <a:solidFill>
                      <a:srgbClr val="002060"/>
                    </a:solidFill>
                    <a:latin typeface="Calibri" panose="020F0502020204030204" pitchFamily="34" charset="0"/>
                    <a:ea typeface="Bookman Old Style" charset="0"/>
                    <a:cs typeface="Calibri" panose="020F0502020204030204" pitchFamily="34" charset="0"/>
                  </a:rPr>
                  <a:t>      emissions to</a:t>
                </a:r>
              </a:p>
              <a:p>
                <a:r>
                  <a:rPr lang="en-US" sz="2000" dirty="0">
                    <a:solidFill>
                      <a:srgbClr val="002060"/>
                    </a:solidFill>
                    <a:latin typeface="Calibri" panose="020F0502020204030204" pitchFamily="34" charset="0"/>
                    <a:ea typeface="Bookman Old Style" charset="0"/>
                    <a:cs typeface="Calibri" panose="020F0502020204030204" pitchFamily="34" charset="0"/>
                  </a:rPr>
                  <a:t>      zero by 2075</a:t>
                </a:r>
              </a:p>
              <a:p>
                <a:endParaRPr lang="en-US" sz="2000" dirty="0">
                  <a:solidFill>
                    <a:srgbClr val="002060"/>
                  </a:solidFill>
                  <a:latin typeface="Calibri" panose="020F0502020204030204" pitchFamily="34" charset="0"/>
                  <a:ea typeface="Bookman Old Style"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Bookman Old Style" charset="0"/>
                    <a:cs typeface="Calibri" panose="020F0502020204030204" pitchFamily="34" charset="0"/>
                  </a:rPr>
                  <a:t>Reductions in GHG</a:t>
                </a:r>
              </a:p>
              <a:p>
                <a:r>
                  <a:rPr lang="en-US" dirty="0">
                    <a:solidFill>
                      <a:srgbClr val="002060"/>
                    </a:solidFill>
                    <a:latin typeface="Calibri" panose="020F0502020204030204" pitchFamily="34" charset="0"/>
                    <a:ea typeface="Bookman Old Style" charset="0"/>
                    <a:cs typeface="Calibri" panose="020F0502020204030204" pitchFamily="34" charset="0"/>
                  </a:rPr>
                  <a:t>      emissions can be </a:t>
                </a:r>
              </a:p>
              <a:p>
                <a:r>
                  <a:rPr lang="en-US" dirty="0">
                    <a:solidFill>
                      <a:srgbClr val="002060"/>
                    </a:solidFill>
                    <a:latin typeface="Calibri" panose="020F0502020204030204" pitchFamily="34" charset="0"/>
                    <a:ea typeface="Bookman Old Style" charset="0"/>
                    <a:cs typeface="Calibri" panose="020F0502020204030204" pitchFamily="34" charset="0"/>
                  </a:rPr>
                  <a:t>      much more gradual</a:t>
                </a:r>
              </a:p>
              <a:p>
                <a:r>
                  <a:rPr lang="en-US" sz="2000" dirty="0">
                    <a:solidFill>
                      <a:srgbClr val="002060"/>
                    </a:solidFill>
                    <a:latin typeface="Calibri" panose="020F0502020204030204" pitchFamily="34" charset="0"/>
                    <a:ea typeface="Bookman Old Style" charset="0"/>
                    <a:cs typeface="Calibri" panose="020F0502020204030204" pitchFamily="34" charset="0"/>
                  </a:rPr>
                  <a:t>      compared to 1.5</a:t>
                </a:r>
                <a14:m>
                  <m:oMath xmlns:m="http://schemas.openxmlformats.org/officeDocument/2006/math">
                    <m:r>
                      <a:rPr lang="en-US" sz="200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solidFill>
                      <a:srgbClr val="002060"/>
                    </a:solidFill>
                    <a:latin typeface="Calibri" panose="020F0502020204030204" pitchFamily="34" charset="0"/>
                    <a:ea typeface="Bookman Old Style" charset="0"/>
                    <a:cs typeface="Calibri" panose="020F0502020204030204" pitchFamily="34" charset="0"/>
                  </a:rPr>
                  <a:t>C</a:t>
                </a:r>
              </a:p>
            </p:txBody>
          </p:sp>
        </mc:Choice>
        <mc:Fallback xmlns="">
          <p:sp>
            <p:nvSpPr>
              <p:cNvPr id="4" name="TextBox 3">
                <a:extLst>
                  <a:ext uri="{FF2B5EF4-FFF2-40B4-BE49-F238E27FC236}">
                    <a16:creationId xmlns:a16="http://schemas.microsoft.com/office/drawing/2014/main" id="{21554059-DDA0-455B-3A7C-73948D948B79}"/>
                  </a:ext>
                </a:extLst>
              </p:cNvPr>
              <p:cNvSpPr txBox="1">
                <a:spLocks noRot="1" noChangeAspect="1" noMove="1" noResize="1" noEditPoints="1" noAdjustHandles="1" noChangeArrowheads="1" noChangeShapeType="1" noTextEdit="1"/>
              </p:cNvSpPr>
              <p:nvPr/>
            </p:nvSpPr>
            <p:spPr>
              <a:xfrm>
                <a:off x="6334370" y="591974"/>
                <a:ext cx="2601481" cy="5324535"/>
              </a:xfrm>
              <a:prstGeom prst="rect">
                <a:avLst/>
              </a:prstGeom>
              <a:blipFill>
                <a:blip r:embed="rId2"/>
                <a:stretch>
                  <a:fillRect l="-2427" t="-475" r="-1456" b="-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5D7E28-7F98-2D40-7A52-65C9D2518961}"/>
                  </a:ext>
                </a:extLst>
              </p:cNvPr>
              <p:cNvSpPr txBox="1"/>
              <p:nvPr/>
            </p:nvSpPr>
            <p:spPr>
              <a:xfrm>
                <a:off x="924369" y="280278"/>
                <a:ext cx="4210192" cy="523220"/>
              </a:xfrm>
              <a:prstGeom prst="rect">
                <a:avLst/>
              </a:prstGeom>
              <a:noFill/>
            </p:spPr>
            <p:txBody>
              <a:bodyPr wrap="none" rtlCol="0">
                <a:spAutoFit/>
              </a:bodyPr>
              <a:lstStyle/>
              <a:p>
                <a:r>
                  <a:rPr lang="en-US" sz="2800" b="1" dirty="0">
                    <a:solidFill>
                      <a:srgbClr val="002060"/>
                    </a:solidFill>
                    <a:latin typeface="Calibri" panose="020F0502020204030204" pitchFamily="34" charset="0"/>
                    <a:ea typeface="Bookman Old Style" charset="0"/>
                    <a:cs typeface="Calibri" panose="020F0502020204030204" pitchFamily="34" charset="0"/>
                  </a:rPr>
                  <a:t>A 2.0</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800" b="1" dirty="0">
                    <a:solidFill>
                      <a:srgbClr val="002060"/>
                    </a:solidFill>
                    <a:latin typeface="Calibri" panose="020F0502020204030204" pitchFamily="34" charset="0"/>
                    <a:ea typeface="Bookman Old Style" charset="0"/>
                    <a:cs typeface="Calibri" panose="020F0502020204030204" pitchFamily="34" charset="0"/>
                  </a:rPr>
                  <a:t>C world is attainable </a:t>
                </a:r>
              </a:p>
            </p:txBody>
          </p:sp>
        </mc:Choice>
        <mc:Fallback xmlns="">
          <p:sp>
            <p:nvSpPr>
              <p:cNvPr id="5" name="TextBox 4">
                <a:extLst>
                  <a:ext uri="{FF2B5EF4-FFF2-40B4-BE49-F238E27FC236}">
                    <a16:creationId xmlns:a16="http://schemas.microsoft.com/office/drawing/2014/main" id="{3D5D7E28-7F98-2D40-7A52-65C9D2518961}"/>
                  </a:ext>
                </a:extLst>
              </p:cNvPr>
              <p:cNvSpPr txBox="1">
                <a:spLocks noRot="1" noChangeAspect="1" noMove="1" noResize="1" noEditPoints="1" noAdjustHandles="1" noChangeArrowheads="1" noChangeShapeType="1" noTextEdit="1"/>
              </p:cNvSpPr>
              <p:nvPr/>
            </p:nvSpPr>
            <p:spPr>
              <a:xfrm>
                <a:off x="924369" y="280278"/>
                <a:ext cx="4210192" cy="523220"/>
              </a:xfrm>
              <a:prstGeom prst="rect">
                <a:avLst/>
              </a:prstGeom>
              <a:blipFill>
                <a:blip r:embed="rId3"/>
                <a:stretch>
                  <a:fillRect l="-3003" t="-14286" r="-2102" b="-2857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7563024-8CA7-D994-D4DC-20AF709E8127}"/>
              </a:ext>
            </a:extLst>
          </p:cNvPr>
          <p:cNvPicPr/>
          <p:nvPr/>
        </p:nvPicPr>
        <p:blipFill>
          <a:blip r:embed="rId4"/>
          <a:stretch>
            <a:fillRect/>
          </a:stretch>
        </p:blipFill>
        <p:spPr>
          <a:xfrm>
            <a:off x="857313" y="1193930"/>
            <a:ext cx="4768211" cy="4470139"/>
          </a:xfrm>
          <a:prstGeom prst="rect">
            <a:avLst/>
          </a:prstGeom>
        </p:spPr>
      </p:pic>
      <p:sp>
        <p:nvSpPr>
          <p:cNvPr id="2" name="TextBox 1">
            <a:extLst>
              <a:ext uri="{FF2B5EF4-FFF2-40B4-BE49-F238E27FC236}">
                <a16:creationId xmlns:a16="http://schemas.microsoft.com/office/drawing/2014/main" id="{4160F300-550E-2891-5920-DAD8DAFE064D}"/>
              </a:ext>
            </a:extLst>
          </p:cNvPr>
          <p:cNvSpPr txBox="1"/>
          <p:nvPr/>
        </p:nvSpPr>
        <p:spPr>
          <a:xfrm>
            <a:off x="3571842" y="6316111"/>
            <a:ext cx="5500673" cy="369332"/>
          </a:xfrm>
          <a:prstGeom prst="rect">
            <a:avLst/>
          </a:prstGeom>
          <a:noFill/>
        </p:spPr>
        <p:txBody>
          <a:bodyPr wrap="none" rtlCol="0">
            <a:spAutoFit/>
          </a:bodyPr>
          <a:lstStyle/>
          <a:p>
            <a:r>
              <a:rPr lang="en-US" sz="1800" dirty="0">
                <a:latin typeface="Calibri" panose="020F0502020204030204" pitchFamily="34" charset="0"/>
                <a:ea typeface="Bookman Old Style" charset="0"/>
                <a:cs typeface="Calibri" panose="020F0502020204030204" pitchFamily="34" charset="0"/>
              </a:rPr>
              <a:t>Credit: United Nations Environment </a:t>
            </a:r>
            <a:r>
              <a:rPr lang="en-US" sz="1800" dirty="0" err="1">
                <a:latin typeface="Calibri" panose="020F0502020204030204" pitchFamily="34" charset="0"/>
                <a:ea typeface="Bookman Old Style" charset="0"/>
                <a:cs typeface="Calibri" panose="020F0502020204030204" pitchFamily="34" charset="0"/>
              </a:rPr>
              <a:t>Programme</a:t>
            </a:r>
            <a:r>
              <a:rPr lang="en-US" sz="1800" dirty="0">
                <a:latin typeface="Calibri" panose="020F0502020204030204" pitchFamily="34" charset="0"/>
                <a:ea typeface="Bookman Old Style" charset="0"/>
                <a:cs typeface="Calibri" panose="020F0502020204030204" pitchFamily="34" charset="0"/>
              </a:rPr>
              <a:t> (UNEP)</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25C878-7DA4-6397-10D4-923FB35BEC23}"/>
                  </a:ext>
                </a:extLst>
              </p:cNvPr>
              <p:cNvSpPr txBox="1"/>
              <p:nvPr/>
            </p:nvSpPr>
            <p:spPr>
              <a:xfrm>
                <a:off x="4114800" y="2977243"/>
                <a:ext cx="139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50AE090B-6B44-3C44-8A6D-3AB499EDA93B}"/>
                  </a:ext>
                </a:extLst>
              </p:cNvPr>
              <p:cNvSpPr txBox="1">
                <a:spLocks noRot="1" noChangeAspect="1" noMove="1" noResize="1" noEditPoints="1" noAdjustHandles="1" noChangeArrowheads="1" noChangeShapeType="1" noTextEdit="1"/>
              </p:cNvSpPr>
              <p:nvPr/>
            </p:nvSpPr>
            <p:spPr>
              <a:xfrm>
                <a:off x="4114800" y="2977243"/>
                <a:ext cx="139461" cy="276999"/>
              </a:xfrm>
              <a:prstGeom prst="rect">
                <a:avLst/>
              </a:prstGeom>
              <a:blipFill>
                <a:blip r:embed="rId5"/>
                <a:stretch>
                  <a:fillRect l="-41667" r="-25000" b="-4348"/>
                </a:stretch>
              </a:blipFill>
            </p:spPr>
            <p:txBody>
              <a:bodyPr/>
              <a:lstStyle/>
              <a:p>
                <a:r>
                  <a:rPr lang="en-US">
                    <a:noFill/>
                  </a:rPr>
                  <a:t> </a:t>
                </a:r>
              </a:p>
            </p:txBody>
          </p:sp>
        </mc:Fallback>
      </mc:AlternateContent>
    </p:spTree>
    <p:extLst>
      <p:ext uri="{BB962C8B-B14F-4D97-AF65-F5344CB8AC3E}">
        <p14:creationId xmlns:p14="http://schemas.microsoft.com/office/powerpoint/2010/main" val="1228055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153999DF-6B56-0D1B-B583-CD18B27FB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595" y="1345717"/>
            <a:ext cx="7437005" cy="37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a:extLst>
              <a:ext uri="{FF2B5EF4-FFF2-40B4-BE49-F238E27FC236}">
                <a16:creationId xmlns:a16="http://schemas.microsoft.com/office/drawing/2014/main" id="{B022F4B5-D1EA-9BC4-E5A4-68EC4E727EA4}"/>
              </a:ext>
            </a:extLst>
          </p:cNvPr>
          <p:cNvSpPr txBox="1">
            <a:spLocks noChangeArrowheads="1"/>
          </p:cNvSpPr>
          <p:nvPr/>
        </p:nvSpPr>
        <p:spPr bwMode="auto">
          <a:xfrm>
            <a:off x="1150623" y="506197"/>
            <a:ext cx="6960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sz="2800" dirty="0">
                <a:solidFill>
                  <a:srgbClr val="002060"/>
                </a:solidFill>
                <a:latin typeface="Calibri" panose="020F0502020204030204" pitchFamily="34" charset="0"/>
                <a:ea typeface="Bookman Old Style" panose="02050604050505020204" pitchFamily="18" charset="0"/>
                <a:cs typeface="Calibri" panose="020F0502020204030204" pitchFamily="34" charset="0"/>
              </a:rPr>
              <a:t>US pledge for net zero: COP26, Glasgow, 2021</a:t>
            </a:r>
          </a:p>
        </p:txBody>
      </p:sp>
      <p:sp>
        <p:nvSpPr>
          <p:cNvPr id="2" name="TextBox 1">
            <a:extLst>
              <a:ext uri="{FF2B5EF4-FFF2-40B4-BE49-F238E27FC236}">
                <a16:creationId xmlns:a16="http://schemas.microsoft.com/office/drawing/2014/main" id="{28D0B8EE-DE8E-B997-6B6E-335DDC3748D0}"/>
              </a:ext>
            </a:extLst>
          </p:cNvPr>
          <p:cNvSpPr txBox="1"/>
          <p:nvPr/>
        </p:nvSpPr>
        <p:spPr>
          <a:xfrm>
            <a:off x="838200" y="5410200"/>
            <a:ext cx="7263720" cy="1200329"/>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2023 US emissions: about 18% below 2005 levels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2025 projected target: seems unlikely to be met</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2030 target depends on IRA implementation + more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3031-DCE4-2EF5-CF9D-A077766C73B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36E9C8-2CD3-B640-26BF-D770FA24B907}"/>
              </a:ext>
            </a:extLst>
          </p:cNvPr>
          <p:cNvPicPr>
            <a:picLocks noChangeAspect="1"/>
          </p:cNvPicPr>
          <p:nvPr/>
        </p:nvPicPr>
        <p:blipFill>
          <a:blip r:embed="rId2"/>
          <a:stretch>
            <a:fillRect/>
          </a:stretch>
        </p:blipFill>
        <p:spPr>
          <a:xfrm>
            <a:off x="1407800" y="914400"/>
            <a:ext cx="6328399" cy="3945719"/>
          </a:xfrm>
          <a:prstGeom prst="rect">
            <a:avLst/>
          </a:prstGeom>
        </p:spPr>
      </p:pic>
      <p:sp>
        <p:nvSpPr>
          <p:cNvPr id="3" name="TextBox 2">
            <a:extLst>
              <a:ext uri="{FF2B5EF4-FFF2-40B4-BE49-F238E27FC236}">
                <a16:creationId xmlns:a16="http://schemas.microsoft.com/office/drawing/2014/main" id="{37D21E5A-42E6-C604-0658-8C149D4A05B9}"/>
              </a:ext>
            </a:extLst>
          </p:cNvPr>
          <p:cNvSpPr txBox="1"/>
          <p:nvPr/>
        </p:nvSpPr>
        <p:spPr>
          <a:xfrm>
            <a:off x="1524000" y="304800"/>
            <a:ext cx="6328399"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Is the US on track for its Glasgow pledge?</a:t>
            </a:r>
          </a:p>
        </p:txBody>
      </p:sp>
      <p:sp>
        <p:nvSpPr>
          <p:cNvPr id="4" name="TextBox 3">
            <a:extLst>
              <a:ext uri="{FF2B5EF4-FFF2-40B4-BE49-F238E27FC236}">
                <a16:creationId xmlns:a16="http://schemas.microsoft.com/office/drawing/2014/main" id="{B247674F-3021-5FE6-DAB5-585E542AA2A1}"/>
              </a:ext>
            </a:extLst>
          </p:cNvPr>
          <p:cNvSpPr txBox="1"/>
          <p:nvPr/>
        </p:nvSpPr>
        <p:spPr>
          <a:xfrm>
            <a:off x="2080900" y="4946499"/>
            <a:ext cx="4982198" cy="1200329"/>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2023: 17-18% below 2025 level </a:t>
            </a:r>
            <a:r>
              <a:rPr lang="en-US" sz="2400" b="0" i="1" dirty="0">
                <a:solidFill>
                  <a:srgbClr val="C00000"/>
                </a:solidFill>
                <a:latin typeface="Calibri" panose="020F0502020204030204" pitchFamily="34" charset="0"/>
                <a:cs typeface="Calibri" panose="020F0502020204030204" pitchFamily="34" charset="0"/>
              </a:rPr>
              <a:t>Reality</a:t>
            </a:r>
          </a:p>
          <a:p>
            <a:pPr algn="l"/>
            <a:r>
              <a:rPr lang="en-US" sz="2400" b="0" dirty="0">
                <a:solidFill>
                  <a:srgbClr val="002060"/>
                </a:solidFill>
                <a:latin typeface="Calibri" panose="020F0502020204030204" pitchFamily="34" charset="0"/>
                <a:cs typeface="Calibri" panose="020F0502020204030204" pitchFamily="34" charset="0"/>
              </a:rPr>
              <a:t>2025: 26-28% below 2005 level </a:t>
            </a:r>
            <a:r>
              <a:rPr lang="en-US" sz="2400" b="0" i="1" dirty="0">
                <a:solidFill>
                  <a:srgbClr val="C00000"/>
                </a:solidFill>
                <a:latin typeface="Calibri" panose="020F0502020204030204" pitchFamily="34" charset="0"/>
                <a:cs typeface="Calibri" panose="020F0502020204030204" pitchFamily="34" charset="0"/>
              </a:rPr>
              <a:t>Pledge</a:t>
            </a:r>
          </a:p>
          <a:p>
            <a:pPr algn="l"/>
            <a:r>
              <a:rPr lang="en-US" sz="2400" b="0" dirty="0">
                <a:solidFill>
                  <a:srgbClr val="002060"/>
                </a:solidFill>
                <a:latin typeface="Calibri" panose="020F0502020204030204" pitchFamily="34" charset="0"/>
                <a:cs typeface="Calibri" panose="020F0502020204030204" pitchFamily="34" charset="0"/>
              </a:rPr>
              <a:t>2030: 50-52% below 2005 level </a:t>
            </a:r>
            <a:r>
              <a:rPr lang="en-US" sz="2400" b="0" i="1" dirty="0">
                <a:solidFill>
                  <a:srgbClr val="C00000"/>
                </a:solidFill>
                <a:latin typeface="Calibri" panose="020F0502020204030204" pitchFamily="34" charset="0"/>
                <a:cs typeface="Calibri" panose="020F0502020204030204" pitchFamily="34" charset="0"/>
              </a:rPr>
              <a:t>Pledge</a:t>
            </a:r>
          </a:p>
        </p:txBody>
      </p:sp>
      <p:sp>
        <p:nvSpPr>
          <p:cNvPr id="5" name="TextBox 4">
            <a:extLst>
              <a:ext uri="{FF2B5EF4-FFF2-40B4-BE49-F238E27FC236}">
                <a16:creationId xmlns:a16="http://schemas.microsoft.com/office/drawing/2014/main" id="{D590BC49-23E1-B513-D95E-FDFC01ED9D48}"/>
              </a:ext>
            </a:extLst>
          </p:cNvPr>
          <p:cNvSpPr txBox="1"/>
          <p:nvPr/>
        </p:nvSpPr>
        <p:spPr>
          <a:xfrm>
            <a:off x="7543800" y="4777222"/>
            <a:ext cx="1473352" cy="338554"/>
          </a:xfrm>
          <a:prstGeom prst="rect">
            <a:avLst/>
          </a:prstGeom>
          <a:noFill/>
        </p:spPr>
        <p:txBody>
          <a:bodyPr wrap="none" rtlCol="0">
            <a:spAutoFit/>
          </a:bodyPr>
          <a:lstStyle/>
          <a:p>
            <a:pPr algn="l"/>
            <a:r>
              <a:rPr lang="en-US" sz="1600" b="0" dirty="0">
                <a:solidFill>
                  <a:srgbClr val="002060"/>
                </a:solidFill>
                <a:latin typeface="Calibri" panose="020F0502020204030204" pitchFamily="34" charset="0"/>
                <a:cs typeface="Calibri" panose="020F0502020204030204" pitchFamily="34" charset="0"/>
              </a:rPr>
              <a:t>Rhodium group</a:t>
            </a:r>
          </a:p>
        </p:txBody>
      </p:sp>
      <p:sp>
        <p:nvSpPr>
          <p:cNvPr id="6" name="TextBox 5">
            <a:extLst>
              <a:ext uri="{FF2B5EF4-FFF2-40B4-BE49-F238E27FC236}">
                <a16:creationId xmlns:a16="http://schemas.microsoft.com/office/drawing/2014/main" id="{691117E0-0CFD-8468-39A5-9B6770120590}"/>
              </a:ext>
            </a:extLst>
          </p:cNvPr>
          <p:cNvSpPr txBox="1"/>
          <p:nvPr/>
        </p:nvSpPr>
        <p:spPr>
          <a:xfrm>
            <a:off x="432034" y="6233208"/>
            <a:ext cx="8512330" cy="461665"/>
          </a:xfrm>
          <a:prstGeom prst="rect">
            <a:avLst/>
          </a:prstGeom>
          <a:noFill/>
        </p:spPr>
        <p:txBody>
          <a:bodyPr wrap="none" rtlCol="0">
            <a:spAutoFit/>
          </a:bodyPr>
          <a:lstStyle/>
          <a:p>
            <a:pPr algn="l"/>
            <a:r>
              <a:rPr lang="en-US" sz="2400" b="0" dirty="0">
                <a:solidFill>
                  <a:srgbClr val="C00000"/>
                </a:solidFill>
                <a:latin typeface="Calibri" panose="020F0502020204030204" pitchFamily="34" charset="0"/>
                <a:cs typeface="Calibri" panose="020F0502020204030204" pitchFamily="34" charset="0"/>
              </a:rPr>
              <a:t>2023 emissions reduction: 1.9%.  Needed through 2030: 6.9%/year</a:t>
            </a:r>
          </a:p>
        </p:txBody>
      </p:sp>
    </p:spTree>
    <p:extLst>
      <p:ext uri="{BB962C8B-B14F-4D97-AF65-F5344CB8AC3E}">
        <p14:creationId xmlns:p14="http://schemas.microsoft.com/office/powerpoint/2010/main" val="267791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26742-2992-F6BF-4569-CC080F3925F9}"/>
            </a:ext>
          </a:extLst>
        </p:cNvPr>
        <p:cNvGrpSpPr/>
        <p:nvPr/>
      </p:nvGrpSpPr>
      <p:grpSpPr>
        <a:xfrm>
          <a:off x="0" y="0"/>
          <a:ext cx="0" cy="0"/>
          <a:chOff x="0" y="0"/>
          <a:chExt cx="0" cy="0"/>
        </a:xfrm>
      </p:grpSpPr>
      <p:pic>
        <p:nvPicPr>
          <p:cNvPr id="2" name="Google Shape;254;p67">
            <a:extLst>
              <a:ext uri="{FF2B5EF4-FFF2-40B4-BE49-F238E27FC236}">
                <a16:creationId xmlns:a16="http://schemas.microsoft.com/office/drawing/2014/main" id="{BF05256C-1FFB-57FC-260D-ACF9FD74FF2A}"/>
              </a:ext>
            </a:extLst>
          </p:cNvPr>
          <p:cNvPicPr preferRelativeResize="0">
            <a:picLocks/>
          </p:cNvPicPr>
          <p:nvPr/>
        </p:nvPicPr>
        <p:blipFill rotWithShape="1">
          <a:blip r:embed="rId2">
            <a:alphaModFix/>
          </a:blip>
          <a:srcRect/>
          <a:stretch/>
        </p:blipFill>
        <p:spPr>
          <a:xfrm>
            <a:off x="609600" y="920825"/>
            <a:ext cx="8080371" cy="4546299"/>
          </a:xfrm>
          <a:prstGeom prst="rect">
            <a:avLst/>
          </a:prstGeom>
          <a:noFill/>
          <a:ln>
            <a:noFill/>
          </a:ln>
        </p:spPr>
      </p:pic>
      <p:sp>
        <p:nvSpPr>
          <p:cNvPr id="3" name="TextBox 2">
            <a:extLst>
              <a:ext uri="{FF2B5EF4-FFF2-40B4-BE49-F238E27FC236}">
                <a16:creationId xmlns:a16="http://schemas.microsoft.com/office/drawing/2014/main" id="{AE787EA7-5A09-9CF4-8DB2-95C7C8948B60}"/>
              </a:ext>
            </a:extLst>
          </p:cNvPr>
          <p:cNvSpPr txBox="1"/>
          <p:nvPr/>
        </p:nvSpPr>
        <p:spPr>
          <a:xfrm>
            <a:off x="381000" y="5715000"/>
            <a:ext cx="8055475" cy="830997"/>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Decreases in carbon intensity don’t yet offset energy growth</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Emissions go down in response to economic or social crises</a:t>
            </a:r>
          </a:p>
        </p:txBody>
      </p:sp>
      <p:sp>
        <p:nvSpPr>
          <p:cNvPr id="4" name="TextBox 3">
            <a:extLst>
              <a:ext uri="{FF2B5EF4-FFF2-40B4-BE49-F238E27FC236}">
                <a16:creationId xmlns:a16="http://schemas.microsoft.com/office/drawing/2014/main" id="{880C32A8-6F38-A72F-6186-F921F4D9E525}"/>
              </a:ext>
            </a:extLst>
          </p:cNvPr>
          <p:cNvSpPr txBox="1"/>
          <p:nvPr/>
        </p:nvSpPr>
        <p:spPr>
          <a:xfrm>
            <a:off x="1676546" y="273667"/>
            <a:ext cx="5464381"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Steady decrease in carbon intensity</a:t>
            </a:r>
          </a:p>
        </p:txBody>
      </p:sp>
    </p:spTree>
    <p:extLst>
      <p:ext uri="{BB962C8B-B14F-4D97-AF65-F5344CB8AC3E}">
        <p14:creationId xmlns:p14="http://schemas.microsoft.com/office/powerpoint/2010/main" val="306160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1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4810F-5713-3F7F-9A5D-C1F8EBB2A9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377C71-81EA-13C9-EACE-AE51425FB534}"/>
              </a:ext>
            </a:extLst>
          </p:cNvPr>
          <p:cNvSpPr txBox="1"/>
          <p:nvPr/>
        </p:nvSpPr>
        <p:spPr>
          <a:xfrm>
            <a:off x="2895600" y="228600"/>
            <a:ext cx="3037563" cy="584775"/>
          </a:xfrm>
          <a:prstGeom prst="rect">
            <a:avLst/>
          </a:prstGeom>
          <a:noFill/>
        </p:spPr>
        <p:txBody>
          <a:bodyPr wrap="none" rtlCol="0">
            <a:spAutoFit/>
          </a:bodyPr>
          <a:lstStyle/>
          <a:p>
            <a:pPr algn="l"/>
            <a:r>
              <a:rPr lang="en-US" sz="3200" dirty="0">
                <a:solidFill>
                  <a:srgbClr val="002060"/>
                </a:solidFill>
                <a:latin typeface="Calibri" panose="020F0502020204030204" pitchFamily="34" charset="0"/>
                <a:cs typeface="Calibri" panose="020F0502020204030204" pitchFamily="34" charset="0"/>
              </a:rPr>
              <a:t>Global </a:t>
            </a:r>
            <a:r>
              <a:rPr lang="en-US" sz="3200" dirty="0" err="1">
                <a:solidFill>
                  <a:srgbClr val="002060"/>
                </a:solidFill>
                <a:latin typeface="Calibri" panose="020F0502020204030204" pitchFamily="34" charset="0"/>
                <a:cs typeface="Calibri" panose="020F0502020204030204" pitchFamily="34" charset="0"/>
              </a:rPr>
              <a:t>Stocktake</a:t>
            </a:r>
            <a:endParaRPr lang="en-US" sz="3200"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29A44D0-384E-ED5B-765B-85360302CBCD}"/>
              </a:ext>
            </a:extLst>
          </p:cNvPr>
          <p:cNvSpPr txBox="1"/>
          <p:nvPr/>
        </p:nvSpPr>
        <p:spPr>
          <a:xfrm>
            <a:off x="4417429" y="1037635"/>
            <a:ext cx="4351769" cy="2677656"/>
          </a:xfrm>
          <a:prstGeom prst="rect">
            <a:avLst/>
          </a:prstGeom>
          <a:noFill/>
        </p:spPr>
        <p:txBody>
          <a:bodyPr wrap="none" rtlCol="0">
            <a:spAutoFit/>
          </a:bodyPr>
          <a:lstStyle/>
          <a:p>
            <a:pPr algn="l"/>
            <a:r>
              <a:rPr lang="en-US" sz="2400" b="0" dirty="0">
                <a:solidFill>
                  <a:srgbClr val="C00000"/>
                </a:solidFill>
                <a:latin typeface="Calibri" panose="020F0502020204030204" pitchFamily="34" charset="0"/>
                <a:cs typeface="Calibri" panose="020F0502020204030204" pitchFamily="34" charset="0"/>
              </a:rPr>
              <a:t>Paris Agreement, Article 14, 2015</a:t>
            </a:r>
          </a:p>
          <a:p>
            <a:pPr algn="l"/>
            <a:r>
              <a:rPr lang="en-US" sz="2400" b="0" dirty="0">
                <a:solidFill>
                  <a:srgbClr val="C00000"/>
                </a:solidFill>
                <a:latin typeface="Calibri" panose="020F0502020204030204" pitchFamily="34" charset="0"/>
                <a:cs typeface="Calibri" panose="020F0502020204030204" pitchFamily="34" charset="0"/>
              </a:rPr>
              <a:t> COP21:</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“assess the collective progress</a:t>
            </a:r>
          </a:p>
          <a:p>
            <a:pPr algn="l"/>
            <a:r>
              <a:rPr lang="en-US" sz="2400" b="0" dirty="0">
                <a:solidFill>
                  <a:srgbClr val="002060"/>
                </a:solidFill>
                <a:latin typeface="Calibri" panose="020F0502020204030204" pitchFamily="34" charset="0"/>
                <a:cs typeface="Calibri" panose="020F0502020204030204" pitchFamily="34" charset="0"/>
              </a:rPr>
              <a:t> toward achieving the purpose of</a:t>
            </a:r>
          </a:p>
          <a:p>
            <a:pPr algn="l"/>
            <a:r>
              <a:rPr lang="en-US" sz="2400" b="0" dirty="0">
                <a:solidFill>
                  <a:srgbClr val="002060"/>
                </a:solidFill>
                <a:latin typeface="Calibri" panose="020F0502020204030204" pitchFamily="34" charset="0"/>
                <a:cs typeface="Calibri" panose="020F0502020204030204" pitchFamily="34" charset="0"/>
              </a:rPr>
              <a:t> the Agreement and its long-</a:t>
            </a:r>
          </a:p>
          <a:p>
            <a:pPr algn="l"/>
            <a:r>
              <a:rPr lang="en-US" sz="2400" b="0" dirty="0">
                <a:solidFill>
                  <a:srgbClr val="002060"/>
                </a:solidFill>
                <a:latin typeface="Calibri" panose="020F0502020204030204" pitchFamily="34" charset="0"/>
                <a:cs typeface="Calibri" panose="020F0502020204030204" pitchFamily="34" charset="0"/>
              </a:rPr>
              <a:t> term goals…”</a:t>
            </a:r>
          </a:p>
        </p:txBody>
      </p:sp>
      <p:pic>
        <p:nvPicPr>
          <p:cNvPr id="12290" name="Picture 2">
            <a:extLst>
              <a:ext uri="{FF2B5EF4-FFF2-40B4-BE49-F238E27FC236}">
                <a16:creationId xmlns:a16="http://schemas.microsoft.com/office/drawing/2014/main" id="{F0FAF528-8906-7623-CE9B-32AD6D849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3892471" cy="8758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C3CF37-1643-C7F0-0DF5-D85C3D336172}"/>
                  </a:ext>
                </a:extLst>
              </p:cNvPr>
              <p:cNvSpPr txBox="1"/>
              <p:nvPr/>
            </p:nvSpPr>
            <p:spPr>
              <a:xfrm>
                <a:off x="477417" y="3951744"/>
                <a:ext cx="8129020" cy="2677656"/>
              </a:xfrm>
              <a:prstGeom prst="rect">
                <a:avLst/>
              </a:prstGeom>
              <a:noFill/>
            </p:spPr>
            <p:txBody>
              <a:bodyPr wrap="none" rtlCol="0">
                <a:spAutoFit/>
              </a:bodyPr>
              <a:lstStyle/>
              <a:p>
                <a:pPr algn="l"/>
                <a:r>
                  <a:rPr lang="en-US" sz="2400" b="0" dirty="0">
                    <a:solidFill>
                      <a:srgbClr val="C00000"/>
                    </a:solidFill>
                    <a:latin typeface="Calibri" panose="020F0502020204030204" pitchFamily="34" charset="0"/>
                    <a:cs typeface="Calibri" panose="020F0502020204030204" pitchFamily="34" charset="0"/>
                  </a:rPr>
                  <a:t>COP24, 2018</a:t>
                </a:r>
                <a:r>
                  <a:rPr lang="en-US" sz="2400" b="0" dirty="0">
                    <a:solidFill>
                      <a:srgbClr val="002060"/>
                    </a:solidFill>
                    <a:latin typeface="Calibri" panose="020F0502020204030204" pitchFamily="34" charset="0"/>
                    <a:cs typeface="Calibri" panose="020F0502020204030204" pitchFamily="34" charset="0"/>
                  </a:rPr>
                  <a:t>: Agreement that the Global </a:t>
                </a:r>
                <a:r>
                  <a:rPr lang="en-US" sz="2400" b="0" dirty="0" err="1">
                    <a:solidFill>
                      <a:srgbClr val="002060"/>
                    </a:solidFill>
                    <a:latin typeface="Calibri" panose="020F0502020204030204" pitchFamily="34" charset="0"/>
                    <a:cs typeface="Calibri" panose="020F0502020204030204" pitchFamily="34" charset="0"/>
                  </a:rPr>
                  <a:t>Stocktake</a:t>
                </a:r>
                <a:r>
                  <a:rPr lang="en-US" sz="2400" b="0" dirty="0">
                    <a:solidFill>
                      <a:srgbClr val="002060"/>
                    </a:solidFill>
                    <a:latin typeface="Calibri" panose="020F0502020204030204" pitchFamily="34" charset="0"/>
                    <a:cs typeface="Calibri" panose="020F0502020204030204" pitchFamily="34" charset="0"/>
                  </a:rPr>
                  <a:t> </a:t>
                </a:r>
              </a:p>
              <a:p>
                <a:pPr algn="l"/>
                <a:r>
                  <a:rPr lang="en-US" sz="2400" b="0" dirty="0">
                    <a:solidFill>
                      <a:srgbClr val="002060"/>
                    </a:solidFill>
                    <a:latin typeface="Calibri" panose="020F0502020204030204" pitchFamily="34" charset="0"/>
                    <a:cs typeface="Calibri" panose="020F0502020204030204" pitchFamily="34" charset="0"/>
                  </a:rPr>
                  <a:t>   	            will address climate progress in: </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	Mitigation (stay below 2</a:t>
                </a:r>
                <a14:m>
                  <m:oMath xmlns:m="http://schemas.openxmlformats.org/officeDocument/2006/math">
                    <m:r>
                      <a:rPr lang="en-US" sz="2400" b="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ideally 1.5</a:t>
                </a:r>
                <a14:m>
                  <m:oMath xmlns:m="http://schemas.openxmlformats.org/officeDocument/2006/math">
                    <m:r>
                      <a:rPr lang="en-US" sz="2400" b="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	Adaptation (enhance resilience; reduce vulnerability)</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	Means of implementation (finance, technology transfer, </a:t>
                </a:r>
              </a:p>
              <a:p>
                <a:pPr algn="l"/>
                <a:r>
                  <a:rPr lang="en-US" sz="2400" b="0" dirty="0">
                    <a:solidFill>
                      <a:srgbClr val="002060"/>
                    </a:solidFill>
                    <a:latin typeface="Calibri" panose="020F0502020204030204" pitchFamily="34" charset="0"/>
                    <a:cs typeface="Calibri" panose="020F0502020204030204" pitchFamily="34" charset="0"/>
                  </a:rPr>
                  <a:t>					capacity building)</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	Loss and Damage (compensation for losses; equity)</a:t>
                </a:r>
              </a:p>
            </p:txBody>
          </p:sp>
        </mc:Choice>
        <mc:Fallback xmlns="">
          <p:sp>
            <p:nvSpPr>
              <p:cNvPr id="5" name="TextBox 4">
                <a:extLst>
                  <a:ext uri="{FF2B5EF4-FFF2-40B4-BE49-F238E27FC236}">
                    <a16:creationId xmlns:a16="http://schemas.microsoft.com/office/drawing/2014/main" id="{CDC3CF37-1643-C7F0-0DF5-D85C3D336172}"/>
                  </a:ext>
                </a:extLst>
              </p:cNvPr>
              <p:cNvSpPr txBox="1">
                <a:spLocks noRot="1" noChangeAspect="1" noMove="1" noResize="1" noEditPoints="1" noAdjustHandles="1" noChangeArrowheads="1" noChangeShapeType="1" noTextEdit="1"/>
              </p:cNvSpPr>
              <p:nvPr/>
            </p:nvSpPr>
            <p:spPr>
              <a:xfrm>
                <a:off x="477417" y="3951744"/>
                <a:ext cx="8129020" cy="2677656"/>
              </a:xfrm>
              <a:prstGeom prst="rect">
                <a:avLst/>
              </a:prstGeom>
              <a:blipFill>
                <a:blip r:embed="rId3"/>
                <a:stretch>
                  <a:fillRect l="-1092" t="-1887" r="-312" b="-3774"/>
                </a:stretch>
              </a:blipFill>
            </p:spPr>
            <p:txBody>
              <a:bodyPr/>
              <a:lstStyle/>
              <a:p>
                <a:r>
                  <a:rPr lang="en-US">
                    <a:noFill/>
                  </a:rPr>
                  <a:t> </a:t>
                </a:r>
              </a:p>
            </p:txBody>
          </p:sp>
        </mc:Fallback>
      </mc:AlternateContent>
    </p:spTree>
    <p:extLst>
      <p:ext uri="{BB962C8B-B14F-4D97-AF65-F5344CB8AC3E}">
        <p14:creationId xmlns:p14="http://schemas.microsoft.com/office/powerpoint/2010/main" val="35386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imeline showing the three phases of the Global Stocktake process: data collection and preparation, technical assessment, and consideration of outputs.">
            <a:extLst>
              <a:ext uri="{FF2B5EF4-FFF2-40B4-BE49-F238E27FC236}">
                <a16:creationId xmlns:a16="http://schemas.microsoft.com/office/drawing/2014/main" id="{B5038DAD-E983-44CF-F273-91CB4FBA8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6242050" cy="5940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FD6463-103F-C9CB-71B2-EFB77A30538A}"/>
              </a:ext>
            </a:extLst>
          </p:cNvPr>
          <p:cNvSpPr txBox="1"/>
          <p:nvPr/>
        </p:nvSpPr>
        <p:spPr>
          <a:xfrm>
            <a:off x="2693979" y="152400"/>
            <a:ext cx="3890296"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a:t>
            </a:r>
            <a:r>
              <a:rPr lang="en-US" sz="2800" dirty="0" err="1">
                <a:solidFill>
                  <a:srgbClr val="002060"/>
                </a:solidFill>
                <a:latin typeface="Calibri" panose="020F0502020204030204" pitchFamily="34" charset="0"/>
                <a:cs typeface="Calibri" panose="020F0502020204030204" pitchFamily="34" charset="0"/>
              </a:rPr>
              <a:t>Stocktake</a:t>
            </a:r>
            <a:r>
              <a:rPr lang="en-US" sz="2800" dirty="0">
                <a:solidFill>
                  <a:srgbClr val="002060"/>
                </a:solidFill>
                <a:latin typeface="Calibri" panose="020F0502020204030204" pitchFamily="34" charset="0"/>
                <a:cs typeface="Calibri" panose="020F0502020204030204" pitchFamily="34" charset="0"/>
              </a:rPr>
              <a:t> Process</a:t>
            </a:r>
          </a:p>
        </p:txBody>
      </p:sp>
      <p:sp>
        <p:nvSpPr>
          <p:cNvPr id="3" name="TextBox 2">
            <a:extLst>
              <a:ext uri="{FF2B5EF4-FFF2-40B4-BE49-F238E27FC236}">
                <a16:creationId xmlns:a16="http://schemas.microsoft.com/office/drawing/2014/main" id="{4949BDF5-D65B-194F-2BF2-0596C1A2F639}"/>
              </a:ext>
            </a:extLst>
          </p:cNvPr>
          <p:cNvSpPr txBox="1"/>
          <p:nvPr/>
        </p:nvSpPr>
        <p:spPr>
          <a:xfrm>
            <a:off x="6584275" y="1371600"/>
            <a:ext cx="2585451" cy="4893647"/>
          </a:xfrm>
          <a:prstGeom prst="rect">
            <a:avLst/>
          </a:prstGeom>
          <a:noFill/>
        </p:spPr>
        <p:txBody>
          <a:bodyPr wrap="none" rtlCol="0">
            <a:spAutoFit/>
          </a:bodyPr>
          <a:lstStyle/>
          <a:p>
            <a:pPr algn="l"/>
            <a:r>
              <a:rPr lang="en-US" sz="2400" b="0" dirty="0">
                <a:solidFill>
                  <a:srgbClr val="C00000"/>
                </a:solidFill>
                <a:latin typeface="Calibri" panose="020F0502020204030204" pitchFamily="34" charset="0"/>
                <a:cs typeface="Calibri" panose="020F0502020204030204" pitchFamily="34" charset="0"/>
              </a:rPr>
              <a:t>Key Products:</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Global </a:t>
            </a:r>
            <a:r>
              <a:rPr lang="en-US" sz="2400" b="0" dirty="0" err="1">
                <a:solidFill>
                  <a:srgbClr val="002060"/>
                </a:solidFill>
                <a:latin typeface="Calibri" panose="020F0502020204030204" pitchFamily="34" charset="0"/>
                <a:cs typeface="Calibri" panose="020F0502020204030204" pitchFamily="34" charset="0"/>
              </a:rPr>
              <a:t>Stocktake</a:t>
            </a:r>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 Synthesis Report</a:t>
            </a:r>
          </a:p>
          <a:p>
            <a:pPr algn="l"/>
            <a:r>
              <a:rPr lang="en-US" sz="2400" b="0" dirty="0">
                <a:solidFill>
                  <a:srgbClr val="002060"/>
                </a:solidFill>
                <a:latin typeface="Calibri" panose="020F0502020204030204" pitchFamily="34" charset="0"/>
                <a:cs typeface="Calibri" panose="020F0502020204030204" pitchFamily="34" charset="0"/>
              </a:rPr>
              <a:t> (September 2023)</a:t>
            </a:r>
          </a:p>
          <a:p>
            <a:pPr algn="l"/>
            <a:r>
              <a:rPr lang="en-US" sz="2400" b="0" i="1" dirty="0">
                <a:solidFill>
                  <a:srgbClr val="002060"/>
                </a:solidFill>
                <a:latin typeface="Calibri" panose="020F0502020204030204" pitchFamily="34" charset="0"/>
                <a:cs typeface="Calibri" panose="020F0502020204030204" pitchFamily="34" charset="0"/>
              </a:rPr>
              <a:t>[end Phase 2]</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Political resolution:</a:t>
            </a:r>
          </a:p>
          <a:p>
            <a:pPr algn="l"/>
            <a:r>
              <a:rPr lang="en-US" sz="2400" b="0" dirty="0">
                <a:solidFill>
                  <a:srgbClr val="002060"/>
                </a:solidFill>
                <a:latin typeface="Calibri" panose="020F0502020204030204" pitchFamily="34" charset="0"/>
                <a:cs typeface="Calibri" panose="020F0502020204030204" pitchFamily="34" charset="0"/>
              </a:rPr>
              <a:t> -Document agreed</a:t>
            </a:r>
          </a:p>
          <a:p>
            <a:pPr algn="l"/>
            <a:r>
              <a:rPr lang="en-US" sz="2400" b="0" dirty="0">
                <a:solidFill>
                  <a:srgbClr val="002060"/>
                </a:solidFill>
                <a:latin typeface="Calibri" panose="020F0502020204030204" pitchFamily="34" charset="0"/>
                <a:cs typeface="Calibri" panose="020F0502020204030204" pitchFamily="34" charset="0"/>
              </a:rPr>
              <a:t> to by all parties</a:t>
            </a:r>
          </a:p>
          <a:p>
            <a:pPr algn="l"/>
            <a:r>
              <a:rPr lang="en-US" sz="2400" b="0" dirty="0">
                <a:solidFill>
                  <a:srgbClr val="002060"/>
                </a:solidFill>
                <a:latin typeface="Calibri" panose="020F0502020204030204" pitchFamily="34" charset="0"/>
                <a:cs typeface="Calibri" panose="020F0502020204030204" pitchFamily="34" charset="0"/>
              </a:rPr>
              <a:t> (199 countries)</a:t>
            </a:r>
          </a:p>
          <a:p>
            <a:pPr algn="l"/>
            <a:r>
              <a:rPr lang="en-US" sz="2400" b="0" dirty="0">
                <a:solidFill>
                  <a:srgbClr val="002060"/>
                </a:solidFill>
                <a:latin typeface="Calibri" panose="020F0502020204030204" pitchFamily="34" charset="0"/>
                <a:cs typeface="Calibri" panose="020F0502020204030204" pitchFamily="34" charset="0"/>
              </a:rPr>
              <a:t>  </a:t>
            </a:r>
            <a:r>
              <a:rPr lang="en-US" sz="2400" b="0" i="1" dirty="0">
                <a:solidFill>
                  <a:srgbClr val="002060"/>
                </a:solidFill>
                <a:latin typeface="Calibri" panose="020F0502020204030204" pitchFamily="34" charset="0"/>
                <a:cs typeface="Calibri" panose="020F0502020204030204" pitchFamily="34" charset="0"/>
              </a:rPr>
              <a:t>[end Phase 3; </a:t>
            </a:r>
          </a:p>
          <a:p>
            <a:pPr algn="l"/>
            <a:r>
              <a:rPr lang="en-US" sz="2400" b="0" i="1" dirty="0">
                <a:solidFill>
                  <a:srgbClr val="002060"/>
                </a:solidFill>
                <a:latin typeface="Calibri" panose="020F0502020204030204" pitchFamily="34" charset="0"/>
                <a:cs typeface="Calibri" panose="020F0502020204030204" pitchFamily="34" charset="0"/>
              </a:rPr>
              <a:t>    COP28; UAE]</a:t>
            </a:r>
          </a:p>
        </p:txBody>
      </p:sp>
    </p:spTree>
    <p:extLst>
      <p:ext uri="{BB962C8B-B14F-4D97-AF65-F5344CB8AC3E}">
        <p14:creationId xmlns:p14="http://schemas.microsoft.com/office/powerpoint/2010/main" val="2996029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305B-4FFD-B52F-8455-2DA5955034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7E389E-F720-A647-FF05-70DC12EDCA85}"/>
              </a:ext>
            </a:extLst>
          </p:cNvPr>
          <p:cNvSpPr txBox="1"/>
          <p:nvPr/>
        </p:nvSpPr>
        <p:spPr>
          <a:xfrm>
            <a:off x="1828800" y="269505"/>
            <a:ext cx="5270032"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In support of the Global </a:t>
            </a:r>
            <a:r>
              <a:rPr lang="en-US" sz="2800" dirty="0" err="1">
                <a:solidFill>
                  <a:srgbClr val="002060"/>
                </a:solidFill>
                <a:latin typeface="Calibri" panose="020F0502020204030204" pitchFamily="34" charset="0"/>
                <a:cs typeface="Calibri" panose="020F0502020204030204" pitchFamily="34" charset="0"/>
              </a:rPr>
              <a:t>Stocktake</a:t>
            </a:r>
            <a:endParaRPr lang="en-US" sz="28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ED3D5CC-19AB-6E84-CAE9-8B0D2EB6E3AE}"/>
              </a:ext>
            </a:extLst>
          </p:cNvPr>
          <p:cNvPicPr>
            <a:picLocks noChangeAspect="1"/>
          </p:cNvPicPr>
          <p:nvPr/>
        </p:nvPicPr>
        <p:blipFill>
          <a:blip r:embed="rId2"/>
          <a:stretch>
            <a:fillRect/>
          </a:stretch>
        </p:blipFill>
        <p:spPr>
          <a:xfrm>
            <a:off x="800100" y="4113381"/>
            <a:ext cx="7543800" cy="21037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398534-7221-F760-7558-7D276C2CC780}"/>
                  </a:ext>
                </a:extLst>
              </p:cNvPr>
              <p:cNvSpPr txBox="1"/>
              <p:nvPr/>
            </p:nvSpPr>
            <p:spPr>
              <a:xfrm>
                <a:off x="421216" y="950119"/>
                <a:ext cx="8301568" cy="3046988"/>
              </a:xfrm>
              <a:prstGeom prst="rect">
                <a:avLst/>
              </a:prstGeom>
              <a:noFill/>
            </p:spPr>
            <p:txBody>
              <a:bodyPr wrap="none" rtlCol="0">
                <a:spAutoFit/>
              </a:bodyPr>
              <a:lstStyle/>
              <a:p>
                <a:pPr algn="l"/>
                <a:r>
                  <a:rPr lang="en-US" sz="2400" b="0" i="1" dirty="0">
                    <a:solidFill>
                      <a:srgbClr val="C00000"/>
                    </a:solidFill>
                    <a:latin typeface="Calibri" panose="020F0502020204030204" pitchFamily="34" charset="0"/>
                    <a:cs typeface="Calibri" panose="020F0502020204030204" pitchFamily="34" charset="0"/>
                  </a:rPr>
                  <a:t>State of Climate Action 2023:</a:t>
                </a:r>
              </a:p>
              <a:p>
                <a:pPr algn="l"/>
                <a:endParaRPr lang="en-US" sz="2400" b="0" dirty="0">
                  <a:solidFill>
                    <a:srgbClr val="002060"/>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Translates Paris Agreement’s 1.5</a:t>
                </a:r>
                <a14:m>
                  <m:oMath xmlns:m="http://schemas.openxmlformats.org/officeDocument/2006/math">
                    <m:r>
                      <a:rPr lang="en-US" sz="2400" b="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temperature limit into</a:t>
                </a:r>
              </a:p>
              <a:p>
                <a:pPr algn="l"/>
                <a:r>
                  <a:rPr lang="en-US" sz="2400" b="0" dirty="0">
                    <a:solidFill>
                      <a:srgbClr val="002060"/>
                    </a:solidFill>
                    <a:latin typeface="Calibri" panose="020F0502020204030204" pitchFamily="34" charset="0"/>
                    <a:cs typeface="Calibri" panose="020F0502020204030204" pitchFamily="34" charset="0"/>
                  </a:rPr>
                  <a:t>        targets applicable to 42 distinct economic sectors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Frank assessment of progress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Goes beyond a Report Card (the </a:t>
                </a:r>
                <a:r>
                  <a:rPr lang="en-US" sz="2400" b="0" dirty="0" err="1">
                    <a:solidFill>
                      <a:srgbClr val="002060"/>
                    </a:solidFill>
                    <a:latin typeface="Calibri" panose="020F0502020204030204" pitchFamily="34" charset="0"/>
                    <a:cs typeface="Calibri" panose="020F0502020204030204" pitchFamily="34" charset="0"/>
                  </a:rPr>
                  <a:t>Stocktake</a:t>
                </a:r>
                <a:r>
                  <a:rPr lang="en-US" sz="2400" b="0" dirty="0">
                    <a:solidFill>
                      <a:srgbClr val="002060"/>
                    </a:solidFill>
                    <a:latin typeface="Calibri" panose="020F0502020204030204" pitchFamily="34" charset="0"/>
                    <a:cs typeface="Calibri" panose="020F0502020204030204" pitchFamily="34" charset="0"/>
                  </a:rPr>
                  <a:t>) to offer a roadmap</a:t>
                </a:r>
              </a:p>
              <a:p>
                <a:pPr algn="l"/>
                <a:r>
                  <a:rPr lang="en-US" sz="2400" b="0" dirty="0">
                    <a:solidFill>
                      <a:srgbClr val="002060"/>
                    </a:solidFill>
                    <a:latin typeface="Calibri" panose="020F0502020204030204" pitchFamily="34" charset="0"/>
                    <a:cs typeface="Calibri" panose="020F0502020204030204" pitchFamily="34" charset="0"/>
                  </a:rPr>
                  <a:t>        and basis for concrete commitments by leaders</a:t>
                </a:r>
              </a:p>
              <a:p>
                <a:pPr algn="l"/>
                <a:r>
                  <a:rPr lang="en-US" sz="2400" b="0" dirty="0">
                    <a:solidFill>
                      <a:srgbClr val="002060"/>
                    </a:solidFill>
                    <a:latin typeface="Calibri" panose="020F0502020204030204" pitchFamily="34" charset="0"/>
                    <a:cs typeface="Calibri" panose="020F0502020204030204" pitchFamily="34" charset="0"/>
                  </a:rPr>
                  <a:t>        (next round of NDCs is in 2025) </a:t>
                </a:r>
              </a:p>
            </p:txBody>
          </p:sp>
        </mc:Choice>
        <mc:Fallback xmlns="">
          <p:sp>
            <p:nvSpPr>
              <p:cNvPr id="4" name="TextBox 3">
                <a:extLst>
                  <a:ext uri="{FF2B5EF4-FFF2-40B4-BE49-F238E27FC236}">
                    <a16:creationId xmlns:a16="http://schemas.microsoft.com/office/drawing/2014/main" id="{2D398534-7221-F760-7558-7D276C2CC780}"/>
                  </a:ext>
                </a:extLst>
              </p:cNvPr>
              <p:cNvSpPr txBox="1">
                <a:spLocks noRot="1" noChangeAspect="1" noMove="1" noResize="1" noEditPoints="1" noAdjustHandles="1" noChangeArrowheads="1" noChangeShapeType="1" noTextEdit="1"/>
              </p:cNvSpPr>
              <p:nvPr/>
            </p:nvSpPr>
            <p:spPr>
              <a:xfrm>
                <a:off x="421216" y="950119"/>
                <a:ext cx="8301568" cy="3046988"/>
              </a:xfrm>
              <a:prstGeom prst="rect">
                <a:avLst/>
              </a:prstGeom>
              <a:blipFill>
                <a:blip r:embed="rId3"/>
                <a:stretch>
                  <a:fillRect l="-1223" t="-1245" r="-153" b="-373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EFC85A3-04F3-FD8A-1BE2-979D2245C86B}"/>
              </a:ext>
            </a:extLst>
          </p:cNvPr>
          <p:cNvSpPr txBox="1"/>
          <p:nvPr/>
        </p:nvSpPr>
        <p:spPr>
          <a:xfrm>
            <a:off x="228029" y="6388440"/>
            <a:ext cx="8461804" cy="400110"/>
          </a:xfrm>
          <a:prstGeom prst="rect">
            <a:avLst/>
          </a:prstGeom>
          <a:noFill/>
        </p:spPr>
        <p:txBody>
          <a:bodyPr wrap="none" rtlCol="0">
            <a:spAutoFit/>
          </a:bodyPr>
          <a:lstStyle/>
          <a:p>
            <a:pPr algn="l"/>
            <a:r>
              <a:rPr lang="en-US" b="0" dirty="0">
                <a:solidFill>
                  <a:srgbClr val="002060"/>
                </a:solidFill>
                <a:latin typeface="Calibri" panose="020F0502020204030204" pitchFamily="34" charset="0"/>
                <a:cs typeface="Calibri" panose="020F0502020204030204" pitchFamily="34" charset="0"/>
              </a:rPr>
              <a:t>https://</a:t>
            </a:r>
            <a:r>
              <a:rPr lang="en-US" b="0" dirty="0" err="1">
                <a:solidFill>
                  <a:srgbClr val="002060"/>
                </a:solidFill>
                <a:latin typeface="Calibri" panose="020F0502020204030204" pitchFamily="34" charset="0"/>
                <a:cs typeface="Calibri" panose="020F0502020204030204" pitchFamily="34" charset="0"/>
              </a:rPr>
              <a:t>systemschangelab.org</a:t>
            </a:r>
            <a:r>
              <a:rPr lang="en-US" b="0" dirty="0">
                <a:solidFill>
                  <a:srgbClr val="002060"/>
                </a:solidFill>
                <a:latin typeface="Calibri" panose="020F0502020204030204" pitchFamily="34" charset="0"/>
                <a:cs typeface="Calibri" panose="020F0502020204030204" pitchFamily="34" charset="0"/>
              </a:rPr>
              <a:t>/sites/default/files/2023-11/SoCA_2023_rev7.pdf</a:t>
            </a:r>
          </a:p>
        </p:txBody>
      </p:sp>
    </p:spTree>
    <p:extLst>
      <p:ext uri="{BB962C8B-B14F-4D97-AF65-F5344CB8AC3E}">
        <p14:creationId xmlns:p14="http://schemas.microsoft.com/office/powerpoint/2010/main" val="4163046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B8EE-8ADD-3926-560F-87A2B210A553}"/>
            </a:ext>
          </a:extLst>
        </p:cNvPr>
        <p:cNvGrpSpPr/>
        <p:nvPr/>
      </p:nvGrpSpPr>
      <p:grpSpPr>
        <a:xfrm>
          <a:off x="0" y="0"/>
          <a:ext cx="0" cy="0"/>
          <a:chOff x="0" y="0"/>
          <a:chExt cx="0" cy="0"/>
        </a:xfrm>
      </p:grpSpPr>
      <p:sp>
        <p:nvSpPr>
          <p:cNvPr id="17411" name="TextBox 1">
            <a:extLst>
              <a:ext uri="{FF2B5EF4-FFF2-40B4-BE49-F238E27FC236}">
                <a16:creationId xmlns:a16="http://schemas.microsoft.com/office/drawing/2014/main" id="{8ACFCB53-F018-A050-2F7C-D50F6F28689B}"/>
              </a:ext>
            </a:extLst>
          </p:cNvPr>
          <p:cNvSpPr txBox="1">
            <a:spLocks noChangeArrowheads="1"/>
          </p:cNvSpPr>
          <p:nvPr/>
        </p:nvSpPr>
        <p:spPr bwMode="auto">
          <a:xfrm>
            <a:off x="2438400" y="307089"/>
            <a:ext cx="4481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dirty="0">
                <a:solidFill>
                  <a:srgbClr val="002060"/>
                </a:solidFill>
                <a:latin typeface="Calibri" panose="020F0502020204030204" pitchFamily="34" charset="0"/>
              </a:rPr>
              <a:t>State of the Climate 2024</a:t>
            </a:r>
          </a:p>
        </p:txBody>
      </p:sp>
      <p:pic>
        <p:nvPicPr>
          <p:cNvPr id="3" name="Picture 2">
            <a:extLst>
              <a:ext uri="{FF2B5EF4-FFF2-40B4-BE49-F238E27FC236}">
                <a16:creationId xmlns:a16="http://schemas.microsoft.com/office/drawing/2014/main" id="{FE7D4611-50D1-7901-ECCB-A707843A2CF8}"/>
              </a:ext>
            </a:extLst>
          </p:cNvPr>
          <p:cNvPicPr>
            <a:picLocks noChangeAspect="1"/>
          </p:cNvPicPr>
          <p:nvPr/>
        </p:nvPicPr>
        <p:blipFill>
          <a:blip r:embed="rId3"/>
          <a:stretch>
            <a:fillRect/>
          </a:stretch>
        </p:blipFill>
        <p:spPr>
          <a:xfrm>
            <a:off x="5542806" y="1120880"/>
            <a:ext cx="2133600" cy="2181367"/>
          </a:xfrm>
          <a:prstGeom prst="rect">
            <a:avLst/>
          </a:prstGeom>
        </p:spPr>
      </p:pic>
      <p:pic>
        <p:nvPicPr>
          <p:cNvPr id="1026" name="Picture 2" descr="What is COP28? All you need to know! - EMSmastery">
            <a:extLst>
              <a:ext uri="{FF2B5EF4-FFF2-40B4-BE49-F238E27FC236}">
                <a16:creationId xmlns:a16="http://schemas.microsoft.com/office/drawing/2014/main" id="{026D7BA3-2D7A-3920-B0E8-711FA5192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784" y="1120880"/>
            <a:ext cx="3957022" cy="2183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2BF708-2249-E295-0184-4CEC8C6751DC}"/>
              </a:ext>
            </a:extLst>
          </p:cNvPr>
          <p:cNvSpPr txBox="1"/>
          <p:nvPr/>
        </p:nvSpPr>
        <p:spPr>
          <a:xfrm>
            <a:off x="1674636" y="3810000"/>
            <a:ext cx="5889305" cy="2308324"/>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Global temperature records, 2023</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Carbon dioxide emissions, global and US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Climate targets and pledges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United Nations process</a:t>
            </a:r>
          </a:p>
          <a:p>
            <a:pPr algn="l"/>
            <a:r>
              <a:rPr lang="en-US" sz="2400" b="0" dirty="0">
                <a:solidFill>
                  <a:srgbClr val="002060"/>
                </a:solidFill>
                <a:latin typeface="Calibri" panose="020F0502020204030204" pitchFamily="34" charset="0"/>
                <a:cs typeface="Calibri" panose="020F0502020204030204" pitchFamily="34" charset="0"/>
              </a:rPr>
              <a:t>	-Global </a:t>
            </a:r>
            <a:r>
              <a:rPr lang="en-US" sz="2400" b="0" dirty="0" err="1">
                <a:solidFill>
                  <a:srgbClr val="002060"/>
                </a:solidFill>
                <a:latin typeface="Calibri" panose="020F0502020204030204" pitchFamily="34" charset="0"/>
                <a:cs typeface="Calibri" panose="020F0502020204030204" pitchFamily="34" charset="0"/>
              </a:rPr>
              <a:t>Stocktake</a:t>
            </a:r>
            <a:r>
              <a:rPr lang="en-US" sz="2400" b="0" dirty="0">
                <a:solidFill>
                  <a:srgbClr val="002060"/>
                </a:solidFill>
                <a:latin typeface="Calibri" panose="020F0502020204030204" pitchFamily="34" charset="0"/>
                <a:cs typeface="Calibri" panose="020F0502020204030204" pitchFamily="34" charset="0"/>
              </a:rPr>
              <a:t>; sector performance</a:t>
            </a:r>
          </a:p>
          <a:p>
            <a:pPr algn="l"/>
            <a:r>
              <a:rPr lang="en-US" sz="2400" b="0" dirty="0">
                <a:solidFill>
                  <a:srgbClr val="002060"/>
                </a:solidFill>
                <a:latin typeface="Calibri" panose="020F0502020204030204" pitchFamily="34" charset="0"/>
                <a:cs typeface="Calibri" panose="020F0502020204030204" pitchFamily="34" charset="0"/>
              </a:rPr>
              <a:t>	-COP28, UAE, 30 Nov – 13 Dec 2023</a:t>
            </a:r>
          </a:p>
        </p:txBody>
      </p:sp>
    </p:spTree>
    <p:extLst>
      <p:ext uri="{BB962C8B-B14F-4D97-AF65-F5344CB8AC3E}">
        <p14:creationId xmlns:p14="http://schemas.microsoft.com/office/powerpoint/2010/main" val="3242773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3587-6519-102C-3DFC-DEDD598C06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50EEAC-C6A1-8280-7D88-166BF68B7B00}"/>
              </a:ext>
            </a:extLst>
          </p:cNvPr>
          <p:cNvSpPr txBox="1"/>
          <p:nvPr/>
        </p:nvSpPr>
        <p:spPr>
          <a:xfrm>
            <a:off x="1905000" y="5770833"/>
            <a:ext cx="6998018" cy="338554"/>
          </a:xfrm>
          <a:prstGeom prst="rect">
            <a:avLst/>
          </a:prstGeom>
          <a:noFill/>
        </p:spPr>
        <p:txBody>
          <a:bodyPr wrap="square">
            <a:spAutoFit/>
          </a:bodyPr>
          <a:lstStyle/>
          <a:p>
            <a:r>
              <a:rPr lang="en-US" sz="1600" b="0" dirty="0">
                <a:latin typeface="Calibri" panose="020F0502020204030204" pitchFamily="34" charset="0"/>
                <a:cs typeface="Calibri" panose="020F0502020204030204" pitchFamily="34" charset="0"/>
              </a:rPr>
              <a:t>https://</a:t>
            </a:r>
            <a:r>
              <a:rPr lang="en-US" sz="1600" b="0" dirty="0" err="1">
                <a:latin typeface="Calibri" panose="020F0502020204030204" pitchFamily="34" charset="0"/>
                <a:cs typeface="Calibri" panose="020F0502020204030204" pitchFamily="34" charset="0"/>
              </a:rPr>
              <a:t>systemschangelab.org</a:t>
            </a:r>
            <a:r>
              <a:rPr lang="en-US" sz="1600" b="0" dirty="0">
                <a:latin typeface="Calibri" panose="020F0502020204030204" pitchFamily="34" charset="0"/>
                <a:cs typeface="Calibri" panose="020F0502020204030204" pitchFamily="34" charset="0"/>
              </a:rPr>
              <a:t>/sites/default/files/2023-11/SoCA_2023_rev7.pdf</a:t>
            </a:r>
          </a:p>
        </p:txBody>
      </p:sp>
      <p:pic>
        <p:nvPicPr>
          <p:cNvPr id="4" name="Picture 3">
            <a:extLst>
              <a:ext uri="{FF2B5EF4-FFF2-40B4-BE49-F238E27FC236}">
                <a16:creationId xmlns:a16="http://schemas.microsoft.com/office/drawing/2014/main" id="{77A8EEFB-1D53-0EA6-A12C-FC7F990E8188}"/>
              </a:ext>
            </a:extLst>
          </p:cNvPr>
          <p:cNvPicPr>
            <a:picLocks noChangeAspect="1"/>
          </p:cNvPicPr>
          <p:nvPr/>
        </p:nvPicPr>
        <p:blipFill>
          <a:blip r:embed="rId2"/>
          <a:stretch>
            <a:fillRect/>
          </a:stretch>
        </p:blipFill>
        <p:spPr>
          <a:xfrm>
            <a:off x="1072991" y="917890"/>
            <a:ext cx="6998018" cy="4834653"/>
          </a:xfrm>
          <a:prstGeom prst="rect">
            <a:avLst/>
          </a:prstGeom>
        </p:spPr>
      </p:pic>
      <p:sp>
        <p:nvSpPr>
          <p:cNvPr id="5" name="TextBox 4">
            <a:extLst>
              <a:ext uri="{FF2B5EF4-FFF2-40B4-BE49-F238E27FC236}">
                <a16:creationId xmlns:a16="http://schemas.microsoft.com/office/drawing/2014/main" id="{B67AAE67-FB9B-0E94-F93F-34837357AB23}"/>
              </a:ext>
            </a:extLst>
          </p:cNvPr>
          <p:cNvSpPr txBox="1"/>
          <p:nvPr/>
        </p:nvSpPr>
        <p:spPr>
          <a:xfrm>
            <a:off x="2209800" y="280824"/>
            <a:ext cx="4890441"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2021 global emissions by sector</a:t>
            </a:r>
          </a:p>
        </p:txBody>
      </p:sp>
      <p:sp>
        <p:nvSpPr>
          <p:cNvPr id="6" name="TextBox 5">
            <a:extLst>
              <a:ext uri="{FF2B5EF4-FFF2-40B4-BE49-F238E27FC236}">
                <a16:creationId xmlns:a16="http://schemas.microsoft.com/office/drawing/2014/main" id="{1A9DFCE0-089F-F780-BFF4-3EB1231063D6}"/>
              </a:ext>
            </a:extLst>
          </p:cNvPr>
          <p:cNvSpPr txBox="1"/>
          <p:nvPr/>
        </p:nvSpPr>
        <p:spPr>
          <a:xfrm>
            <a:off x="914400" y="6201834"/>
            <a:ext cx="6337184" cy="461665"/>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Helps prioritize investment in decarbonization </a:t>
            </a:r>
          </a:p>
        </p:txBody>
      </p:sp>
    </p:spTree>
    <p:extLst>
      <p:ext uri="{BB962C8B-B14F-4D97-AF65-F5344CB8AC3E}">
        <p14:creationId xmlns:p14="http://schemas.microsoft.com/office/powerpoint/2010/main" val="3994157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32AF6-67B2-A1C8-11B0-75AEEF5BD6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39C8EA-E328-2174-733F-38387AB4D8E3}"/>
              </a:ext>
            </a:extLst>
          </p:cNvPr>
          <p:cNvPicPr>
            <a:picLocks noChangeAspect="1"/>
          </p:cNvPicPr>
          <p:nvPr/>
        </p:nvPicPr>
        <p:blipFill>
          <a:blip r:embed="rId2"/>
          <a:stretch>
            <a:fillRect/>
          </a:stretch>
        </p:blipFill>
        <p:spPr>
          <a:xfrm>
            <a:off x="412681" y="1138079"/>
            <a:ext cx="8318638" cy="40386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A82AB7-4652-E16A-65D9-FFDFD6CDC99A}"/>
                  </a:ext>
                </a:extLst>
              </p:cNvPr>
              <p:cNvSpPr txBox="1"/>
              <p:nvPr/>
            </p:nvSpPr>
            <p:spPr>
              <a:xfrm>
                <a:off x="761999" y="381000"/>
                <a:ext cx="7707727" cy="461665"/>
              </a:xfrm>
              <a:prstGeom prst="rect">
                <a:avLst/>
              </a:prstGeom>
              <a:noFill/>
            </p:spPr>
            <p:txBody>
              <a:bodyPr wrap="square" rtlCol="0">
                <a:spAutoFit/>
              </a:bodyPr>
              <a:lstStyle/>
              <a:p>
                <a:pPr algn="l"/>
                <a:r>
                  <a:rPr lang="en-US" sz="2400" dirty="0">
                    <a:solidFill>
                      <a:srgbClr val="002060"/>
                    </a:solidFill>
                    <a:latin typeface="Calibri" panose="020F0502020204030204" pitchFamily="34" charset="0"/>
                    <a:cs typeface="Calibri" panose="020F0502020204030204" pitchFamily="34" charset="0"/>
                  </a:rPr>
                  <a:t>Assessment of global progress toward 2030 targets (1.5</a:t>
                </a:r>
                <a14:m>
                  <m:oMath xmlns:m="http://schemas.openxmlformats.org/officeDocument/2006/math">
                    <m:r>
                      <a:rPr lang="en-US" sz="24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2060"/>
                    </a:solidFill>
                    <a:latin typeface="Calibri" panose="020F0502020204030204" pitchFamily="34" charset="0"/>
                    <a:cs typeface="Calibri" panose="020F0502020204030204" pitchFamily="34" charset="0"/>
                  </a:rPr>
                  <a:t>C)</a:t>
                </a:r>
              </a:p>
            </p:txBody>
          </p:sp>
        </mc:Choice>
        <mc:Fallback xmlns="">
          <p:sp>
            <p:nvSpPr>
              <p:cNvPr id="3" name="TextBox 2">
                <a:extLst>
                  <a:ext uri="{FF2B5EF4-FFF2-40B4-BE49-F238E27FC236}">
                    <a16:creationId xmlns:a16="http://schemas.microsoft.com/office/drawing/2014/main" id="{48A82AB7-4652-E16A-65D9-FFDFD6CDC99A}"/>
                  </a:ext>
                </a:extLst>
              </p:cNvPr>
              <p:cNvSpPr txBox="1">
                <a:spLocks noRot="1" noChangeAspect="1" noMove="1" noResize="1" noEditPoints="1" noAdjustHandles="1" noChangeArrowheads="1" noChangeShapeType="1" noTextEdit="1"/>
              </p:cNvSpPr>
              <p:nvPr/>
            </p:nvSpPr>
            <p:spPr>
              <a:xfrm>
                <a:off x="761999" y="381000"/>
                <a:ext cx="7707727" cy="461665"/>
              </a:xfrm>
              <a:prstGeom prst="rect">
                <a:avLst/>
              </a:prstGeom>
              <a:blipFill>
                <a:blip r:embed="rId3"/>
                <a:stretch>
                  <a:fillRect l="-1318" t="-10811" b="-2973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4AD90EF-3CF1-1BDF-6CBA-19242ED0A44F}"/>
              </a:ext>
            </a:extLst>
          </p:cNvPr>
          <p:cNvSpPr txBox="1"/>
          <p:nvPr/>
        </p:nvSpPr>
        <p:spPr>
          <a:xfrm>
            <a:off x="1659828" y="5522893"/>
            <a:ext cx="5912068" cy="954107"/>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42 sectors: </a:t>
            </a:r>
            <a:r>
              <a:rPr lang="en-US" sz="2800" dirty="0">
                <a:solidFill>
                  <a:srgbClr val="00B050"/>
                </a:solidFill>
                <a:latin typeface="Calibri" panose="020F0502020204030204" pitchFamily="34" charset="0"/>
                <a:cs typeface="Calibri" panose="020F0502020204030204" pitchFamily="34" charset="0"/>
              </a:rPr>
              <a:t>1</a:t>
            </a:r>
            <a:r>
              <a:rPr lang="en-US" sz="2800" dirty="0">
                <a:solidFill>
                  <a:srgbClr val="002060"/>
                </a:solidFill>
                <a:latin typeface="Calibri" panose="020F0502020204030204" pitchFamily="34" charset="0"/>
                <a:cs typeface="Calibri" panose="020F0502020204030204" pitchFamily="34" charset="0"/>
              </a:rPr>
              <a:t> + </a:t>
            </a:r>
            <a:r>
              <a:rPr lang="en-US" sz="2800" dirty="0">
                <a:solidFill>
                  <a:srgbClr val="FFFF00"/>
                </a:solidFill>
                <a:latin typeface="Calibri" panose="020F0502020204030204" pitchFamily="34" charset="0"/>
                <a:cs typeface="Calibri" panose="020F0502020204030204" pitchFamily="34" charset="0"/>
              </a:rPr>
              <a:t>6</a:t>
            </a:r>
            <a:r>
              <a:rPr lang="en-US" sz="2800" dirty="0">
                <a:solidFill>
                  <a:srgbClr val="002060"/>
                </a:solidFill>
                <a:latin typeface="Calibri" panose="020F0502020204030204" pitchFamily="34" charset="0"/>
                <a:cs typeface="Calibri" panose="020F0502020204030204" pitchFamily="34" charset="0"/>
              </a:rPr>
              <a:t> + </a:t>
            </a:r>
            <a:r>
              <a:rPr lang="en-US" sz="2800" dirty="0">
                <a:solidFill>
                  <a:srgbClr val="FF9E0A"/>
                </a:solidFill>
                <a:latin typeface="Calibri" panose="020F0502020204030204" pitchFamily="34" charset="0"/>
                <a:cs typeface="Calibri" panose="020F0502020204030204" pitchFamily="34" charset="0"/>
              </a:rPr>
              <a:t>24</a:t>
            </a:r>
            <a:r>
              <a:rPr lang="en-US" sz="2800" dirty="0">
                <a:solidFill>
                  <a:srgbClr val="002060"/>
                </a:solidFill>
                <a:latin typeface="Calibri" panose="020F0502020204030204" pitchFamily="34" charset="0"/>
                <a:cs typeface="Calibri" panose="020F0502020204030204" pitchFamily="34" charset="0"/>
              </a:rPr>
              <a:t> + </a:t>
            </a:r>
            <a:r>
              <a:rPr lang="en-US" sz="2800" dirty="0">
                <a:solidFill>
                  <a:srgbClr val="FF0000"/>
                </a:solidFill>
                <a:latin typeface="Calibri" panose="020F0502020204030204" pitchFamily="34" charset="0"/>
                <a:cs typeface="Calibri" panose="020F0502020204030204" pitchFamily="34" charset="0"/>
              </a:rPr>
              <a:t>6</a:t>
            </a:r>
            <a:r>
              <a:rPr lang="en-US" sz="2800" dirty="0">
                <a:solidFill>
                  <a:srgbClr val="002060"/>
                </a:solidFill>
                <a:latin typeface="Calibri" panose="020F0502020204030204" pitchFamily="34" charset="0"/>
                <a:cs typeface="Calibri" panose="020F0502020204030204" pitchFamily="34" charset="0"/>
              </a:rPr>
              <a:t> + 5</a:t>
            </a:r>
          </a:p>
          <a:p>
            <a:pPr algn="l"/>
            <a:r>
              <a:rPr lang="en-US" sz="2800" dirty="0">
                <a:solidFill>
                  <a:srgbClr val="002060"/>
                </a:solidFill>
                <a:latin typeface="Calibri" panose="020F0502020204030204" pitchFamily="34" charset="0"/>
                <a:cs typeface="Calibri" panose="020F0502020204030204" pitchFamily="34" charset="0"/>
              </a:rPr>
              <a:t>Covers 85% of global CO</a:t>
            </a:r>
            <a:r>
              <a:rPr lang="en-US" sz="2800" baseline="-25000" dirty="0">
                <a:solidFill>
                  <a:srgbClr val="002060"/>
                </a:solidFill>
                <a:latin typeface="Calibri" panose="020F0502020204030204" pitchFamily="34" charset="0"/>
                <a:cs typeface="Calibri" panose="020F0502020204030204" pitchFamily="34" charset="0"/>
              </a:rPr>
              <a:t>2</a:t>
            </a:r>
            <a:r>
              <a:rPr lang="en-US" sz="2800" dirty="0">
                <a:solidFill>
                  <a:srgbClr val="002060"/>
                </a:solidFill>
                <a:latin typeface="Calibri" panose="020F0502020204030204" pitchFamily="34" charset="0"/>
                <a:cs typeface="Calibri" panose="020F0502020204030204" pitchFamily="34" charset="0"/>
              </a:rPr>
              <a:t>(e) emissions</a:t>
            </a:r>
          </a:p>
        </p:txBody>
      </p:sp>
    </p:spTree>
    <p:extLst>
      <p:ext uri="{BB962C8B-B14F-4D97-AF65-F5344CB8AC3E}">
        <p14:creationId xmlns:p14="http://schemas.microsoft.com/office/powerpoint/2010/main" val="1632057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0530-D1AA-D448-5C94-088F87E90A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38EB24-9332-D5DD-6122-B42DD80A0C31}"/>
              </a:ext>
            </a:extLst>
          </p:cNvPr>
          <p:cNvPicPr>
            <a:picLocks noChangeAspect="1"/>
          </p:cNvPicPr>
          <p:nvPr/>
        </p:nvPicPr>
        <p:blipFill>
          <a:blip r:embed="rId2"/>
          <a:stretch>
            <a:fillRect/>
          </a:stretch>
        </p:blipFill>
        <p:spPr>
          <a:xfrm>
            <a:off x="250225" y="1488109"/>
            <a:ext cx="3733800" cy="4220818"/>
          </a:xfrm>
          <a:prstGeom prst="rect">
            <a:avLst/>
          </a:prstGeom>
        </p:spPr>
      </p:pic>
      <p:pic>
        <p:nvPicPr>
          <p:cNvPr id="17410" name="Picture 2" descr="Europe Needs Small, Cheap Electric Cars To Thwart China">
            <a:extLst>
              <a:ext uri="{FF2B5EF4-FFF2-40B4-BE49-F238E27FC236}">
                <a16:creationId xmlns:a16="http://schemas.microsoft.com/office/drawing/2014/main" id="{80B80219-07A3-41B7-96C4-C2374BC4B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976" y="1488109"/>
            <a:ext cx="3543300" cy="22987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63CD01-EE8E-506A-CCBC-1293BFCA14DF}"/>
                  </a:ext>
                </a:extLst>
              </p:cNvPr>
              <p:cNvSpPr txBox="1"/>
              <p:nvPr/>
            </p:nvSpPr>
            <p:spPr>
              <a:xfrm>
                <a:off x="935331" y="433443"/>
                <a:ext cx="7273338"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ON TARGET for 1.5</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800" dirty="0">
                    <a:solidFill>
                      <a:srgbClr val="002060"/>
                    </a:solidFill>
                    <a:latin typeface="Calibri" panose="020F0502020204030204" pitchFamily="34" charset="0"/>
                    <a:cs typeface="Calibri" panose="020F0502020204030204" pitchFamily="34" charset="0"/>
                  </a:rPr>
                  <a:t>C: New sales of electric cars </a:t>
                </a:r>
              </a:p>
            </p:txBody>
          </p:sp>
        </mc:Choice>
        <mc:Fallback xmlns="">
          <p:sp>
            <p:nvSpPr>
              <p:cNvPr id="5" name="TextBox 4">
                <a:extLst>
                  <a:ext uri="{FF2B5EF4-FFF2-40B4-BE49-F238E27FC236}">
                    <a16:creationId xmlns:a16="http://schemas.microsoft.com/office/drawing/2014/main" id="{E063CD01-EE8E-506A-CCBC-1293BFCA14DF}"/>
                  </a:ext>
                </a:extLst>
              </p:cNvPr>
              <p:cNvSpPr txBox="1">
                <a:spLocks noRot="1" noChangeAspect="1" noMove="1" noResize="1" noEditPoints="1" noAdjustHandles="1" noChangeArrowheads="1" noChangeShapeType="1" noTextEdit="1"/>
              </p:cNvSpPr>
              <p:nvPr/>
            </p:nvSpPr>
            <p:spPr>
              <a:xfrm>
                <a:off x="935331" y="433443"/>
                <a:ext cx="7273338" cy="523220"/>
              </a:xfrm>
              <a:prstGeom prst="rect">
                <a:avLst/>
              </a:prstGeom>
              <a:blipFill>
                <a:blip r:embed="rId4"/>
                <a:stretch>
                  <a:fillRect l="-1742" t="-14286" r="-697" b="-2857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FDFA4F1-85EE-25DA-1CF5-72056632DEFE}"/>
              </a:ext>
            </a:extLst>
          </p:cNvPr>
          <p:cNvSpPr txBox="1"/>
          <p:nvPr/>
        </p:nvSpPr>
        <p:spPr>
          <a:xfrm>
            <a:off x="4218356" y="4215729"/>
            <a:ext cx="4925644" cy="2308324"/>
          </a:xfrm>
          <a:prstGeom prst="rect">
            <a:avLst/>
          </a:prstGeom>
          <a:noFill/>
        </p:spPr>
        <p:txBody>
          <a:bodyPr wrap="none" rtlCol="0">
            <a:spAutoFit/>
          </a:bodyPr>
          <a:lstStyle/>
          <a:p>
            <a:pPr algn="l"/>
            <a:r>
              <a:rPr lang="en-US" sz="2400" b="0" i="1" dirty="0">
                <a:solidFill>
                  <a:srgbClr val="002060"/>
                </a:solidFill>
                <a:latin typeface="Calibri" panose="020F0502020204030204" pitchFamily="34" charset="0"/>
                <a:cs typeface="Calibri" panose="020F0502020204030204" pitchFamily="34" charset="0"/>
              </a:rPr>
              <a:t>S-shaped curve </a:t>
            </a:r>
            <a:r>
              <a:rPr lang="en-US" sz="2400" b="0" dirty="0">
                <a:solidFill>
                  <a:srgbClr val="002060"/>
                </a:solidFill>
                <a:latin typeface="Calibri" panose="020F0502020204030204" pitchFamily="34" charset="0"/>
                <a:cs typeface="Calibri" panose="020F0502020204030204" pitchFamily="34" charset="0"/>
              </a:rPr>
              <a:t>– characteristic of</a:t>
            </a:r>
          </a:p>
          <a:p>
            <a:pPr algn="l"/>
            <a:r>
              <a:rPr lang="en-US" sz="2400" b="0" dirty="0">
                <a:solidFill>
                  <a:srgbClr val="002060"/>
                </a:solidFill>
                <a:latin typeface="Calibri" panose="020F0502020204030204" pitchFamily="34" charset="0"/>
                <a:cs typeface="Calibri" panose="020F0502020204030204" pitchFamily="34" charset="0"/>
              </a:rPr>
              <a:t>  successful new technology</a:t>
            </a:r>
          </a:p>
          <a:p>
            <a:pPr algn="l"/>
            <a:r>
              <a:rPr lang="en-US" sz="2400" b="0" dirty="0">
                <a:solidFill>
                  <a:srgbClr val="002060"/>
                </a:solidFill>
                <a:latin typeface="Calibri" panose="020F0502020204030204" pitchFamily="34" charset="0"/>
                <a:cs typeface="Calibri" panose="020F0502020204030204" pitchFamily="34" charset="0"/>
              </a:rPr>
              <a:t>  adoption</a:t>
            </a:r>
          </a:p>
          <a:p>
            <a:pPr algn="l"/>
            <a:r>
              <a:rPr lang="en-US" sz="2400" b="0" dirty="0">
                <a:solidFill>
                  <a:srgbClr val="002060"/>
                </a:solidFill>
                <a:latin typeface="Calibri" panose="020F0502020204030204" pitchFamily="34" charset="0"/>
                <a:cs typeface="Calibri" panose="020F0502020204030204" pitchFamily="34" charset="0"/>
              </a:rPr>
              <a:t>N/A – no linear estimate of how much</a:t>
            </a:r>
          </a:p>
          <a:p>
            <a:pPr algn="l"/>
            <a:r>
              <a:rPr lang="en-US" sz="2400" b="0" dirty="0">
                <a:solidFill>
                  <a:srgbClr val="002060"/>
                </a:solidFill>
                <a:latin typeface="Calibri" panose="020F0502020204030204" pitchFamily="34" charset="0"/>
                <a:cs typeface="Calibri" panose="020F0502020204030204" pitchFamily="34" charset="0"/>
              </a:rPr>
              <a:t>   faster the sector has to develop</a:t>
            </a:r>
          </a:p>
          <a:p>
            <a:pPr algn="l"/>
            <a:r>
              <a:rPr lang="en-US" sz="2400" b="0" dirty="0">
                <a:solidFill>
                  <a:srgbClr val="002060"/>
                </a:solidFill>
                <a:latin typeface="Calibri" panose="020F0502020204030204" pitchFamily="34" charset="0"/>
                <a:cs typeface="Calibri" panose="020F0502020204030204" pitchFamily="34" charset="0"/>
              </a:rPr>
              <a:t>LDV – light duty vehicle</a:t>
            </a:r>
          </a:p>
        </p:txBody>
      </p:sp>
    </p:spTree>
    <p:extLst>
      <p:ext uri="{BB962C8B-B14F-4D97-AF65-F5344CB8AC3E}">
        <p14:creationId xmlns:p14="http://schemas.microsoft.com/office/powerpoint/2010/main" val="260248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8E6D-F8A5-8253-6F48-B797DE794B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90DA0E-EB36-47BA-6F17-3BF4A7357C41}"/>
              </a:ext>
            </a:extLst>
          </p:cNvPr>
          <p:cNvPicPr>
            <a:picLocks noChangeAspect="1"/>
          </p:cNvPicPr>
          <p:nvPr/>
        </p:nvPicPr>
        <p:blipFill>
          <a:blip r:embed="rId2"/>
          <a:stretch>
            <a:fillRect/>
          </a:stretch>
        </p:blipFill>
        <p:spPr>
          <a:xfrm>
            <a:off x="1218268" y="910318"/>
            <a:ext cx="6892338" cy="475390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1A1522-E692-7868-7FDE-9B641330BAC8}"/>
                  </a:ext>
                </a:extLst>
              </p:cNvPr>
              <p:cNvSpPr txBox="1"/>
              <p:nvPr/>
            </p:nvSpPr>
            <p:spPr>
              <a:xfrm>
                <a:off x="859131" y="189353"/>
                <a:ext cx="7273338"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ON TARGET for 1.5</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800" dirty="0">
                    <a:solidFill>
                      <a:srgbClr val="002060"/>
                    </a:solidFill>
                    <a:latin typeface="Calibri" panose="020F0502020204030204" pitchFamily="34" charset="0"/>
                    <a:cs typeface="Calibri" panose="020F0502020204030204" pitchFamily="34" charset="0"/>
                  </a:rPr>
                  <a:t>C: New sales of electric cars </a:t>
                </a:r>
              </a:p>
            </p:txBody>
          </p:sp>
        </mc:Choice>
        <mc:Fallback xmlns="">
          <p:sp>
            <p:nvSpPr>
              <p:cNvPr id="3" name="TextBox 2">
                <a:extLst>
                  <a:ext uri="{FF2B5EF4-FFF2-40B4-BE49-F238E27FC236}">
                    <a16:creationId xmlns:a16="http://schemas.microsoft.com/office/drawing/2014/main" id="{871A1522-E692-7868-7FDE-9B641330BAC8}"/>
                  </a:ext>
                </a:extLst>
              </p:cNvPr>
              <p:cNvSpPr txBox="1">
                <a:spLocks noRot="1" noChangeAspect="1" noMove="1" noResize="1" noEditPoints="1" noAdjustHandles="1" noChangeArrowheads="1" noChangeShapeType="1" noTextEdit="1"/>
              </p:cNvSpPr>
              <p:nvPr/>
            </p:nvSpPr>
            <p:spPr>
              <a:xfrm>
                <a:off x="859131" y="189353"/>
                <a:ext cx="7273338" cy="523220"/>
              </a:xfrm>
              <a:prstGeom prst="rect">
                <a:avLst/>
              </a:prstGeom>
              <a:blipFill>
                <a:blip r:embed="rId3"/>
                <a:stretch>
                  <a:fillRect l="-1742" t="-11628" r="-697" b="-279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64FCDE1-687A-D8FA-172C-DAC8B68CE65B}"/>
              </a:ext>
            </a:extLst>
          </p:cNvPr>
          <p:cNvSpPr txBox="1"/>
          <p:nvPr/>
        </p:nvSpPr>
        <p:spPr>
          <a:xfrm>
            <a:off x="290384" y="5861968"/>
            <a:ext cx="8839200" cy="830997"/>
          </a:xfrm>
          <a:prstGeom prst="rect">
            <a:avLst/>
          </a:prstGeom>
          <a:noFill/>
        </p:spPr>
        <p:txBody>
          <a:bodyPr wrap="square" rtlCol="0">
            <a:spAutoFit/>
          </a:bodyPr>
          <a:lstStyle/>
          <a:p>
            <a:pPr algn="l"/>
            <a:r>
              <a:rPr lang="en-US" sz="2400" b="0" dirty="0">
                <a:solidFill>
                  <a:srgbClr val="002060"/>
                </a:solidFill>
                <a:latin typeface="Calibri" panose="020F0502020204030204" pitchFamily="34" charset="0"/>
                <a:cs typeface="Calibri" panose="020F0502020204030204" pitchFamily="34" charset="0"/>
              </a:rPr>
              <a:t>BEV’s only – no hybrids, plug-in or otherwise</a:t>
            </a:r>
          </a:p>
          <a:p>
            <a:pPr algn="l"/>
            <a:r>
              <a:rPr lang="en-US" sz="2400" b="0" dirty="0">
                <a:solidFill>
                  <a:srgbClr val="002060"/>
                </a:solidFill>
                <a:latin typeface="Calibri" panose="020F0502020204030204" pitchFamily="34" charset="0"/>
                <a:cs typeface="Calibri" panose="020F0502020204030204" pitchFamily="34" charset="0"/>
              </a:rPr>
              <a:t>S-curve fit to historical data: author judgment; multiple lines evidence</a:t>
            </a:r>
          </a:p>
        </p:txBody>
      </p:sp>
      <p:sp>
        <p:nvSpPr>
          <p:cNvPr id="5" name="TextBox 4">
            <a:extLst>
              <a:ext uri="{FF2B5EF4-FFF2-40B4-BE49-F238E27FC236}">
                <a16:creationId xmlns:a16="http://schemas.microsoft.com/office/drawing/2014/main" id="{6C1559FC-0630-7540-595F-4536D2AE4569}"/>
              </a:ext>
            </a:extLst>
          </p:cNvPr>
          <p:cNvSpPr txBox="1"/>
          <p:nvPr/>
        </p:nvSpPr>
        <p:spPr>
          <a:xfrm>
            <a:off x="5257800" y="3886200"/>
            <a:ext cx="1850186" cy="461665"/>
          </a:xfrm>
          <a:prstGeom prst="rect">
            <a:avLst/>
          </a:prstGeom>
          <a:noFill/>
        </p:spPr>
        <p:txBody>
          <a:bodyPr wrap="none" rtlCol="0">
            <a:spAutoFit/>
          </a:bodyPr>
          <a:lstStyle/>
          <a:p>
            <a:pPr algn="l"/>
            <a:r>
              <a:rPr lang="en-US" sz="2400" dirty="0">
                <a:solidFill>
                  <a:srgbClr val="002060"/>
                </a:solidFill>
                <a:latin typeface="Calibri" panose="020F0502020204030204" pitchFamily="34" charset="0"/>
                <a:cs typeface="Calibri" panose="020F0502020204030204" pitchFamily="34" charset="0"/>
              </a:rPr>
              <a:t>S = sigmoidal</a:t>
            </a:r>
          </a:p>
        </p:txBody>
      </p:sp>
    </p:spTree>
    <p:extLst>
      <p:ext uri="{BB962C8B-B14F-4D97-AF65-F5344CB8AC3E}">
        <p14:creationId xmlns:p14="http://schemas.microsoft.com/office/powerpoint/2010/main" val="324351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B2D3F-7E50-F521-F228-4624E3CC78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612481-697A-50ED-43BA-AFC359D7B6A7}"/>
              </a:ext>
            </a:extLst>
          </p:cNvPr>
          <p:cNvPicPr>
            <a:picLocks noChangeAspect="1"/>
          </p:cNvPicPr>
          <p:nvPr/>
        </p:nvPicPr>
        <p:blipFill>
          <a:blip r:embed="rId2"/>
          <a:stretch>
            <a:fillRect/>
          </a:stretch>
        </p:blipFill>
        <p:spPr>
          <a:xfrm>
            <a:off x="914400" y="990600"/>
            <a:ext cx="7086600" cy="4869939"/>
          </a:xfrm>
          <a:prstGeom prst="rect">
            <a:avLst/>
          </a:prstGeom>
        </p:spPr>
      </p:pic>
      <p:sp>
        <p:nvSpPr>
          <p:cNvPr id="3" name="TextBox 2">
            <a:extLst>
              <a:ext uri="{FF2B5EF4-FFF2-40B4-BE49-F238E27FC236}">
                <a16:creationId xmlns:a16="http://schemas.microsoft.com/office/drawing/2014/main" id="{4FF86E08-1619-A33C-9679-3C7F51BFB542}"/>
              </a:ext>
            </a:extLst>
          </p:cNvPr>
          <p:cNvSpPr txBox="1"/>
          <p:nvPr/>
        </p:nvSpPr>
        <p:spPr>
          <a:xfrm>
            <a:off x="1828800" y="304800"/>
            <a:ext cx="5228483"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Share of EVs in the light duty fleet</a:t>
            </a:r>
          </a:p>
        </p:txBody>
      </p:sp>
      <p:sp>
        <p:nvSpPr>
          <p:cNvPr id="4" name="TextBox 3">
            <a:extLst>
              <a:ext uri="{FF2B5EF4-FFF2-40B4-BE49-F238E27FC236}">
                <a16:creationId xmlns:a16="http://schemas.microsoft.com/office/drawing/2014/main" id="{5E8DEB7B-B124-6BD4-C78D-570361F87D87}"/>
              </a:ext>
            </a:extLst>
          </p:cNvPr>
          <p:cNvSpPr txBox="1"/>
          <p:nvPr/>
        </p:nvSpPr>
        <p:spPr>
          <a:xfrm>
            <a:off x="958927" y="6023119"/>
            <a:ext cx="7226145" cy="830997"/>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Still in the “emergence phase” of the S-curve (only 1.5%)</a:t>
            </a:r>
          </a:p>
          <a:p>
            <a:pPr algn="l"/>
            <a:r>
              <a:rPr lang="en-US" sz="2400" b="0" dirty="0">
                <a:solidFill>
                  <a:srgbClr val="002060"/>
                </a:solidFill>
                <a:latin typeface="Calibri" panose="020F0502020204030204" pitchFamily="34" charset="0"/>
                <a:cs typeface="Calibri" panose="020F0502020204030204" pitchFamily="34" charset="0"/>
              </a:rPr>
              <a:t>Uncertainties about how fast ICE vehicles will be retired</a:t>
            </a:r>
          </a:p>
        </p:txBody>
      </p:sp>
    </p:spTree>
    <p:extLst>
      <p:ext uri="{BB962C8B-B14F-4D97-AF65-F5344CB8AC3E}">
        <p14:creationId xmlns:p14="http://schemas.microsoft.com/office/powerpoint/2010/main" val="3819888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8126-8868-24C6-D200-7B17CD2A05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A35D8E-F4EB-D363-DE1D-C4F2E5FAC1E4}"/>
              </a:ext>
            </a:extLst>
          </p:cNvPr>
          <p:cNvPicPr>
            <a:picLocks noChangeAspect="1"/>
          </p:cNvPicPr>
          <p:nvPr/>
        </p:nvPicPr>
        <p:blipFill>
          <a:blip r:embed="rId2"/>
          <a:stretch>
            <a:fillRect/>
          </a:stretch>
        </p:blipFill>
        <p:spPr>
          <a:xfrm>
            <a:off x="1079897" y="1157758"/>
            <a:ext cx="6984206" cy="4800600"/>
          </a:xfrm>
          <a:prstGeom prst="rect">
            <a:avLst/>
          </a:prstGeom>
        </p:spPr>
      </p:pic>
      <p:sp>
        <p:nvSpPr>
          <p:cNvPr id="3" name="TextBox 2">
            <a:extLst>
              <a:ext uri="{FF2B5EF4-FFF2-40B4-BE49-F238E27FC236}">
                <a16:creationId xmlns:a16="http://schemas.microsoft.com/office/drawing/2014/main" id="{78F7212F-50A9-CC20-6EDD-C21F9BE85568}"/>
              </a:ext>
            </a:extLst>
          </p:cNvPr>
          <p:cNvSpPr txBox="1"/>
          <p:nvPr/>
        </p:nvSpPr>
        <p:spPr>
          <a:xfrm>
            <a:off x="190500" y="129970"/>
            <a:ext cx="8763000" cy="954107"/>
          </a:xfrm>
          <a:prstGeom prst="rect">
            <a:avLst/>
          </a:prstGeom>
          <a:noFill/>
        </p:spPr>
        <p:txBody>
          <a:bodyPr wrap="square" rtlCol="0">
            <a:spAutoFit/>
          </a:bodyPr>
          <a:lstStyle/>
          <a:p>
            <a:pPr algn="l"/>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kilom</a:t>
            </a:r>
            <a:r>
              <a:rPr lang="en-US" sz="2800" dirty="0">
                <a:solidFill>
                  <a:srgbClr val="002060"/>
                </a:solidFill>
                <a:latin typeface="Calibri" panose="020F0502020204030204" pitchFamily="34" charset="0"/>
                <a:cs typeface="Calibri" panose="020F0502020204030204" pitchFamily="34" charset="0"/>
              </a:rPr>
              <a:t>. rapid transit infrastructure / 1 million inhabitants (top 50 most populous cities)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FC891A5-A40B-38CD-B0A5-459457E1C155}"/>
                  </a:ext>
                </a:extLst>
              </p:cNvPr>
              <p:cNvSpPr txBox="1"/>
              <p:nvPr/>
            </p:nvSpPr>
            <p:spPr>
              <a:xfrm>
                <a:off x="192559" y="6194166"/>
                <a:ext cx="8763000" cy="461665"/>
              </a:xfrm>
              <a:prstGeom prst="rect">
                <a:avLst/>
              </a:prstGeom>
              <a:noFill/>
            </p:spPr>
            <p:txBody>
              <a:bodyPr wrap="square" rtlCol="0">
                <a:spAutoFit/>
              </a:bodyPr>
              <a:lstStyle/>
              <a:p>
                <a:pPr algn="l"/>
                <a:r>
                  <a:rPr lang="en-US" sz="2400" b="0" dirty="0">
                    <a:solidFill>
                      <a:srgbClr val="002060"/>
                    </a:solidFill>
                    <a:latin typeface="Calibri" panose="020F0502020204030204" pitchFamily="34" charset="0"/>
                    <a:cs typeface="Calibri" panose="020F0502020204030204" pitchFamily="34" charset="0"/>
                  </a:rPr>
                  <a:t>S-curve unlikely; 6x linear acceleration needed for 1.5</a:t>
                </a:r>
                <a14:m>
                  <m:oMath xmlns:m="http://schemas.openxmlformats.org/officeDocument/2006/math">
                    <m:r>
                      <a:rPr lang="en-US" sz="2400" b="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target (2030)</a:t>
                </a:r>
              </a:p>
            </p:txBody>
          </p:sp>
        </mc:Choice>
        <mc:Fallback xmlns="">
          <p:sp>
            <p:nvSpPr>
              <p:cNvPr id="4" name="TextBox 3">
                <a:extLst>
                  <a:ext uri="{FF2B5EF4-FFF2-40B4-BE49-F238E27FC236}">
                    <a16:creationId xmlns:a16="http://schemas.microsoft.com/office/drawing/2014/main" id="{DFC891A5-A40B-38CD-B0A5-459457E1C155}"/>
                  </a:ext>
                </a:extLst>
              </p:cNvPr>
              <p:cNvSpPr txBox="1">
                <a:spLocks noRot="1" noChangeAspect="1" noMove="1" noResize="1" noEditPoints="1" noAdjustHandles="1" noChangeArrowheads="1" noChangeShapeType="1" noTextEdit="1"/>
              </p:cNvSpPr>
              <p:nvPr/>
            </p:nvSpPr>
            <p:spPr>
              <a:xfrm>
                <a:off x="192559" y="6194166"/>
                <a:ext cx="8763000" cy="461665"/>
              </a:xfrm>
              <a:prstGeom prst="rect">
                <a:avLst/>
              </a:prstGeom>
              <a:blipFill>
                <a:blip r:embed="rId3"/>
                <a:stretch>
                  <a:fillRect l="-1158" t="-7895" r="-724" b="-28947"/>
                </a:stretch>
              </a:blipFill>
            </p:spPr>
            <p:txBody>
              <a:bodyPr/>
              <a:lstStyle/>
              <a:p>
                <a:r>
                  <a:rPr lang="en-US">
                    <a:noFill/>
                  </a:rPr>
                  <a:t> </a:t>
                </a:r>
              </a:p>
            </p:txBody>
          </p:sp>
        </mc:Fallback>
      </mc:AlternateContent>
    </p:spTree>
    <p:extLst>
      <p:ext uri="{BB962C8B-B14F-4D97-AF65-F5344CB8AC3E}">
        <p14:creationId xmlns:p14="http://schemas.microsoft.com/office/powerpoint/2010/main" val="3601042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811C-17DF-B842-CD19-0A35E42E5E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A7DC71-3F09-6CF9-F479-C5C221CA99AB}"/>
              </a:ext>
            </a:extLst>
          </p:cNvPr>
          <p:cNvPicPr>
            <a:picLocks noChangeAspect="1"/>
          </p:cNvPicPr>
          <p:nvPr/>
        </p:nvPicPr>
        <p:blipFill>
          <a:blip r:embed="rId2"/>
          <a:stretch>
            <a:fillRect/>
          </a:stretch>
        </p:blipFill>
        <p:spPr>
          <a:xfrm>
            <a:off x="1068859" y="946132"/>
            <a:ext cx="7053649" cy="4797150"/>
          </a:xfrm>
          <a:prstGeom prst="rect">
            <a:avLst/>
          </a:prstGeom>
        </p:spPr>
      </p:pic>
      <p:sp>
        <p:nvSpPr>
          <p:cNvPr id="3" name="TextBox 2">
            <a:extLst>
              <a:ext uri="{FF2B5EF4-FFF2-40B4-BE49-F238E27FC236}">
                <a16:creationId xmlns:a16="http://schemas.microsoft.com/office/drawing/2014/main" id="{46D4CDD2-A442-D1D6-C206-1A1BF1B668A4}"/>
              </a:ext>
            </a:extLst>
          </p:cNvPr>
          <p:cNvSpPr txBox="1"/>
          <p:nvPr/>
        </p:nvSpPr>
        <p:spPr>
          <a:xfrm>
            <a:off x="1068859" y="222594"/>
            <a:ext cx="7277100" cy="523220"/>
          </a:xfrm>
          <a:prstGeom prst="rect">
            <a:avLst/>
          </a:prstGeom>
          <a:noFill/>
        </p:spPr>
        <p:txBody>
          <a:bodyPr wrap="square" rtlCol="0">
            <a:spAutoFit/>
          </a:bodyPr>
          <a:lstStyle/>
          <a:p>
            <a:pPr algn="l"/>
            <a:r>
              <a:rPr lang="en-US" sz="2800" dirty="0">
                <a:solidFill>
                  <a:srgbClr val="002060"/>
                </a:solidFill>
                <a:latin typeface="Calibri" panose="020F0502020204030204" pitchFamily="34" charset="0"/>
                <a:cs typeface="Calibri" panose="020F0502020204030204" pitchFamily="34" charset="0"/>
              </a:rPr>
              <a:t>Share of kilometers traveled by passenger cars</a:t>
            </a:r>
          </a:p>
        </p:txBody>
      </p:sp>
      <p:sp>
        <p:nvSpPr>
          <p:cNvPr id="4" name="TextBox 3">
            <a:extLst>
              <a:ext uri="{FF2B5EF4-FFF2-40B4-BE49-F238E27FC236}">
                <a16:creationId xmlns:a16="http://schemas.microsoft.com/office/drawing/2014/main" id="{58EE9BD5-2D34-EFEB-E9FC-32010F332C7D}"/>
              </a:ext>
            </a:extLst>
          </p:cNvPr>
          <p:cNvSpPr txBox="1"/>
          <p:nvPr/>
        </p:nvSpPr>
        <p:spPr>
          <a:xfrm>
            <a:off x="1068859" y="5943600"/>
            <a:ext cx="6851684" cy="830997"/>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No S-curve; and no linear scale factor for acceleration</a:t>
            </a:r>
          </a:p>
          <a:p>
            <a:pPr algn="l"/>
            <a:r>
              <a:rPr lang="en-US" sz="2400" b="0" dirty="0">
                <a:solidFill>
                  <a:srgbClr val="002060"/>
                </a:solidFill>
                <a:latin typeface="Calibri" panose="020F0502020204030204" pitchFamily="34" charset="0"/>
                <a:cs typeface="Calibri" panose="020F0502020204030204" pitchFamily="34" charset="0"/>
              </a:rPr>
              <a:t>U-turn Needed!</a:t>
            </a:r>
          </a:p>
        </p:txBody>
      </p:sp>
    </p:spTree>
    <p:extLst>
      <p:ext uri="{BB962C8B-B14F-4D97-AF65-F5344CB8AC3E}">
        <p14:creationId xmlns:p14="http://schemas.microsoft.com/office/powerpoint/2010/main" val="176793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77453-DEF0-2199-BB84-ACED5C21F2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34660A-0208-437F-D63F-717D874FB4D1}"/>
              </a:ext>
            </a:extLst>
          </p:cNvPr>
          <p:cNvPicPr>
            <a:picLocks noChangeAspect="1"/>
          </p:cNvPicPr>
          <p:nvPr/>
        </p:nvPicPr>
        <p:blipFill>
          <a:blip r:embed="rId2"/>
          <a:stretch>
            <a:fillRect/>
          </a:stretch>
        </p:blipFill>
        <p:spPr>
          <a:xfrm>
            <a:off x="343335" y="838200"/>
            <a:ext cx="8457330" cy="5334000"/>
          </a:xfrm>
          <a:prstGeom prst="rect">
            <a:avLst/>
          </a:prstGeom>
        </p:spPr>
      </p:pic>
      <p:sp>
        <p:nvSpPr>
          <p:cNvPr id="3" name="TextBox 2">
            <a:extLst>
              <a:ext uri="{FF2B5EF4-FFF2-40B4-BE49-F238E27FC236}">
                <a16:creationId xmlns:a16="http://schemas.microsoft.com/office/drawing/2014/main" id="{4F2EB144-3323-1F4E-9562-43F7E3F2432C}"/>
              </a:ext>
            </a:extLst>
          </p:cNvPr>
          <p:cNvSpPr txBox="1"/>
          <p:nvPr/>
        </p:nvSpPr>
        <p:spPr>
          <a:xfrm>
            <a:off x="914400" y="152400"/>
            <a:ext cx="7021538"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progress toward transportation targets</a:t>
            </a:r>
          </a:p>
        </p:txBody>
      </p:sp>
      <p:sp>
        <p:nvSpPr>
          <p:cNvPr id="5" name="TextBox 4">
            <a:extLst>
              <a:ext uri="{FF2B5EF4-FFF2-40B4-BE49-F238E27FC236}">
                <a16:creationId xmlns:a16="http://schemas.microsoft.com/office/drawing/2014/main" id="{EE41B4BD-9F4F-D6E0-1CA6-FA66426D33FB}"/>
              </a:ext>
            </a:extLst>
          </p:cNvPr>
          <p:cNvSpPr txBox="1"/>
          <p:nvPr/>
        </p:nvSpPr>
        <p:spPr>
          <a:xfrm>
            <a:off x="1143000" y="6190501"/>
            <a:ext cx="6292877"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All transportation: 10 indicators: </a:t>
            </a:r>
            <a:r>
              <a:rPr lang="en-US" sz="2800" dirty="0">
                <a:solidFill>
                  <a:srgbClr val="00B050"/>
                </a:solidFill>
                <a:latin typeface="Calibri" panose="020F0502020204030204" pitchFamily="34" charset="0"/>
                <a:cs typeface="Calibri" panose="020F0502020204030204" pitchFamily="34" charset="0"/>
              </a:rPr>
              <a:t>1</a:t>
            </a:r>
            <a:r>
              <a:rPr lang="en-US" sz="2800" dirty="0">
                <a:solidFill>
                  <a:srgbClr val="002060"/>
                </a:solidFill>
                <a:latin typeface="Calibri" panose="020F0502020204030204" pitchFamily="34" charset="0"/>
                <a:cs typeface="Calibri" panose="020F0502020204030204" pitchFamily="34" charset="0"/>
              </a:rPr>
              <a:t>/</a:t>
            </a:r>
            <a:r>
              <a:rPr lang="en-US" sz="2800" dirty="0">
                <a:solidFill>
                  <a:srgbClr val="FFFF00"/>
                </a:solidFill>
                <a:latin typeface="Calibri" panose="020F0502020204030204" pitchFamily="34" charset="0"/>
                <a:cs typeface="Calibri" panose="020F0502020204030204" pitchFamily="34" charset="0"/>
              </a:rPr>
              <a:t>2</a:t>
            </a:r>
            <a:r>
              <a:rPr lang="en-US" sz="2800" dirty="0">
                <a:solidFill>
                  <a:srgbClr val="002060"/>
                </a:solidFill>
                <a:latin typeface="Calibri" panose="020F0502020204030204" pitchFamily="34" charset="0"/>
                <a:cs typeface="Calibri" panose="020F0502020204030204" pitchFamily="34" charset="0"/>
              </a:rPr>
              <a:t>/</a:t>
            </a:r>
            <a:r>
              <a:rPr lang="en-US" sz="2800" dirty="0">
                <a:solidFill>
                  <a:srgbClr val="FF9E0A"/>
                </a:solidFill>
                <a:latin typeface="Calibri" panose="020F0502020204030204" pitchFamily="34" charset="0"/>
                <a:cs typeface="Calibri" panose="020F0502020204030204" pitchFamily="34" charset="0"/>
              </a:rPr>
              <a:t>5</a:t>
            </a:r>
            <a:r>
              <a:rPr lang="en-US" sz="2800" dirty="0">
                <a:solidFill>
                  <a:srgbClr val="002060"/>
                </a:solidFill>
                <a:latin typeface="Calibri" panose="020F0502020204030204" pitchFamily="34" charset="0"/>
                <a:cs typeface="Calibri" panose="020F0502020204030204" pitchFamily="34" charset="0"/>
              </a:rPr>
              <a:t>/</a:t>
            </a:r>
            <a:r>
              <a:rPr lang="en-US" sz="2800" dirty="0">
                <a:solidFill>
                  <a:srgbClr val="FF0000"/>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694771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BC72-9E0F-A366-94D6-1E3DA49749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E1BBFF-EFBD-C5C1-44CD-46D8D8354D18}"/>
              </a:ext>
            </a:extLst>
          </p:cNvPr>
          <p:cNvPicPr>
            <a:picLocks noChangeAspect="1"/>
          </p:cNvPicPr>
          <p:nvPr/>
        </p:nvPicPr>
        <p:blipFill>
          <a:blip r:embed="rId2"/>
          <a:stretch>
            <a:fillRect/>
          </a:stretch>
        </p:blipFill>
        <p:spPr>
          <a:xfrm>
            <a:off x="140286" y="1371600"/>
            <a:ext cx="8883748" cy="41148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E243A47-830C-2DFE-2EF8-E7FAD3688DC4}"/>
                  </a:ext>
                </a:extLst>
              </p:cNvPr>
              <p:cNvSpPr txBox="1"/>
              <p:nvPr/>
            </p:nvSpPr>
            <p:spPr>
              <a:xfrm>
                <a:off x="152400" y="304800"/>
                <a:ext cx="8630183"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progress on electric power targets for 1.5</a:t>
                </a:r>
                <a14:m>
                  <m:oMath xmlns:m="http://schemas.openxmlformats.org/officeDocument/2006/math">
                    <m:r>
                      <a:rPr lang="en-US" sz="28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800" dirty="0">
                    <a:solidFill>
                      <a:srgbClr val="002060"/>
                    </a:solidFill>
                    <a:latin typeface="Calibri" panose="020F0502020204030204" pitchFamily="34" charset="0"/>
                    <a:cs typeface="Calibri" panose="020F0502020204030204" pitchFamily="34" charset="0"/>
                  </a:rPr>
                  <a:t>C world</a:t>
                </a:r>
              </a:p>
            </p:txBody>
          </p:sp>
        </mc:Choice>
        <mc:Fallback xmlns="">
          <p:sp>
            <p:nvSpPr>
              <p:cNvPr id="3" name="TextBox 2">
                <a:extLst>
                  <a:ext uri="{FF2B5EF4-FFF2-40B4-BE49-F238E27FC236}">
                    <a16:creationId xmlns:a16="http://schemas.microsoft.com/office/drawing/2014/main" id="{0E243A47-830C-2DFE-2EF8-E7FAD3688DC4}"/>
                  </a:ext>
                </a:extLst>
              </p:cNvPr>
              <p:cNvSpPr txBox="1">
                <a:spLocks noRot="1" noChangeAspect="1" noMove="1" noResize="1" noEditPoints="1" noAdjustHandles="1" noChangeArrowheads="1" noChangeShapeType="1" noTextEdit="1"/>
              </p:cNvSpPr>
              <p:nvPr/>
            </p:nvSpPr>
            <p:spPr>
              <a:xfrm>
                <a:off x="152400" y="304800"/>
                <a:ext cx="8630183" cy="523220"/>
              </a:xfrm>
              <a:prstGeom prst="rect">
                <a:avLst/>
              </a:prstGeom>
              <a:blipFill>
                <a:blip r:embed="rId3"/>
                <a:stretch>
                  <a:fillRect l="-1618" t="-14286" r="-588" b="-28571"/>
                </a:stretch>
              </a:blipFill>
            </p:spPr>
            <p:txBody>
              <a:bodyPr/>
              <a:lstStyle/>
              <a:p>
                <a:r>
                  <a:rPr lang="en-US">
                    <a:noFill/>
                  </a:rPr>
                  <a:t> </a:t>
                </a:r>
              </a:p>
            </p:txBody>
          </p:sp>
        </mc:Fallback>
      </mc:AlternateContent>
    </p:spTree>
    <p:extLst>
      <p:ext uri="{BB962C8B-B14F-4D97-AF65-F5344CB8AC3E}">
        <p14:creationId xmlns:p14="http://schemas.microsoft.com/office/powerpoint/2010/main" val="297616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A1C5-4AC9-7DF9-2557-9D89FE9B8C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72D302-DFDD-28CC-756E-1FC259E1FB25}"/>
              </a:ext>
            </a:extLst>
          </p:cNvPr>
          <p:cNvPicPr>
            <a:picLocks noChangeAspect="1"/>
          </p:cNvPicPr>
          <p:nvPr/>
        </p:nvPicPr>
        <p:blipFill>
          <a:blip r:embed="rId2"/>
          <a:stretch>
            <a:fillRect/>
          </a:stretch>
        </p:blipFill>
        <p:spPr>
          <a:xfrm>
            <a:off x="365759" y="1272861"/>
            <a:ext cx="8412482" cy="5257801"/>
          </a:xfrm>
          <a:prstGeom prst="rect">
            <a:avLst/>
          </a:prstGeom>
        </p:spPr>
      </p:pic>
      <p:sp>
        <p:nvSpPr>
          <p:cNvPr id="3" name="TextBox 2">
            <a:extLst>
              <a:ext uri="{FF2B5EF4-FFF2-40B4-BE49-F238E27FC236}">
                <a16:creationId xmlns:a16="http://schemas.microsoft.com/office/drawing/2014/main" id="{A551E89D-F518-A7BE-578A-4732C6C4D448}"/>
              </a:ext>
            </a:extLst>
          </p:cNvPr>
          <p:cNvSpPr txBox="1"/>
          <p:nvPr/>
        </p:nvSpPr>
        <p:spPr>
          <a:xfrm>
            <a:off x="838200" y="304800"/>
            <a:ext cx="7245573"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progress toward forests and land targets</a:t>
            </a:r>
          </a:p>
        </p:txBody>
      </p:sp>
    </p:spTree>
    <p:extLst>
      <p:ext uri="{BB962C8B-B14F-4D97-AF65-F5344CB8AC3E}">
        <p14:creationId xmlns:p14="http://schemas.microsoft.com/office/powerpoint/2010/main" val="82026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0B8F-A268-A4C2-58A9-9E5CD79C8E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252937-1E2F-8ABB-3A05-7CCB34372D8C}"/>
              </a:ext>
            </a:extLst>
          </p:cNvPr>
          <p:cNvPicPr>
            <a:picLocks noChangeAspect="1"/>
          </p:cNvPicPr>
          <p:nvPr/>
        </p:nvPicPr>
        <p:blipFill>
          <a:blip r:embed="rId2"/>
          <a:stretch>
            <a:fillRect/>
          </a:stretch>
        </p:blipFill>
        <p:spPr>
          <a:xfrm>
            <a:off x="609600" y="571616"/>
            <a:ext cx="7924800" cy="4431500"/>
          </a:xfrm>
          <a:prstGeom prst="rect">
            <a:avLst/>
          </a:prstGeom>
        </p:spPr>
      </p:pic>
      <p:sp>
        <p:nvSpPr>
          <p:cNvPr id="3" name="TextBox 2">
            <a:extLst>
              <a:ext uri="{FF2B5EF4-FFF2-40B4-BE49-F238E27FC236}">
                <a16:creationId xmlns:a16="http://schemas.microsoft.com/office/drawing/2014/main" id="{64B16A18-FB75-4C00-149C-F52E737636E8}"/>
              </a:ext>
            </a:extLst>
          </p:cNvPr>
          <p:cNvSpPr txBox="1"/>
          <p:nvPr/>
        </p:nvSpPr>
        <p:spPr>
          <a:xfrm>
            <a:off x="6781800" y="5104026"/>
            <a:ext cx="1539268" cy="369332"/>
          </a:xfrm>
          <a:prstGeom prst="rect">
            <a:avLst/>
          </a:prstGeom>
          <a:noFill/>
        </p:spPr>
        <p:txBody>
          <a:bodyPr wrap="none" rtlCol="0">
            <a:spAutoFit/>
          </a:bodyPr>
          <a:lstStyle/>
          <a:p>
            <a:pPr algn="l"/>
            <a:r>
              <a:rPr lang="en-US" sz="1800" b="0" dirty="0">
                <a:solidFill>
                  <a:srgbClr val="002060"/>
                </a:solidFill>
                <a:latin typeface="Calibri" panose="020F0502020204030204" pitchFamily="34" charset="0"/>
                <a:cs typeface="Calibri" panose="020F0502020204030204" pitchFamily="34" charset="0"/>
              </a:rPr>
              <a:t>Berkeley Earth</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F1C63E3-0779-9453-A3C3-295C8C5645F2}"/>
                  </a:ext>
                </a:extLst>
              </p:cNvPr>
              <p:cNvSpPr txBox="1"/>
              <p:nvPr/>
            </p:nvSpPr>
            <p:spPr>
              <a:xfrm>
                <a:off x="609600" y="5943600"/>
                <a:ext cx="8143961" cy="461665"/>
              </a:xfrm>
              <a:prstGeom prst="rect">
                <a:avLst/>
              </a:prstGeom>
              <a:noFill/>
            </p:spPr>
            <p:txBody>
              <a:bodyPr wrap="none" rtlCol="0">
                <a:spAutoFit/>
              </a:bodyPr>
              <a:lstStyle/>
              <a:p>
                <a:r>
                  <a:rPr lang="en-US" sz="2400" b="0" dirty="0">
                    <a:solidFill>
                      <a:srgbClr val="002060"/>
                    </a:solidFill>
                    <a:latin typeface="Calibri" panose="020F0502020204030204" pitchFamily="34" charset="0"/>
                    <a:cs typeface="Calibri" panose="020F0502020204030204" pitchFamily="34" charset="0"/>
                  </a:rPr>
                  <a:t>2023 warming: 1.34</a:t>
                </a:r>
                <a14:m>
                  <m:oMath xmlns:m="http://schemas.openxmlformats.org/officeDocument/2006/math">
                    <m:r>
                      <a:rPr lang="en-US" sz="2400" b="0"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 1.54</a:t>
                </a:r>
                <a14:m>
                  <m:oMath xmlns:m="http://schemas.openxmlformats.org/officeDocument/2006/math">
                    <m:r>
                      <a:rPr lang="en-US" sz="2400" b="0" i="1">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b="0" dirty="0">
                    <a:solidFill>
                      <a:srgbClr val="002060"/>
                    </a:solidFill>
                    <a:latin typeface="Calibri" panose="020F0502020204030204" pitchFamily="34" charset="0"/>
                    <a:cs typeface="Calibri" panose="020F0502020204030204" pitchFamily="34" charset="0"/>
                  </a:rPr>
                  <a:t>C (range among the five data sets)</a:t>
                </a:r>
              </a:p>
            </p:txBody>
          </p:sp>
        </mc:Choice>
        <mc:Fallback xmlns="">
          <p:sp>
            <p:nvSpPr>
              <p:cNvPr id="4" name="TextBox 3">
                <a:extLst>
                  <a:ext uri="{FF2B5EF4-FFF2-40B4-BE49-F238E27FC236}">
                    <a16:creationId xmlns:a16="http://schemas.microsoft.com/office/drawing/2014/main" id="{5F1C63E3-0779-9453-A3C3-295C8C5645F2}"/>
                  </a:ext>
                </a:extLst>
              </p:cNvPr>
              <p:cNvSpPr txBox="1">
                <a:spLocks noRot="1" noChangeAspect="1" noMove="1" noResize="1" noEditPoints="1" noAdjustHandles="1" noChangeArrowheads="1" noChangeShapeType="1" noTextEdit="1"/>
              </p:cNvSpPr>
              <p:nvPr/>
            </p:nvSpPr>
            <p:spPr>
              <a:xfrm>
                <a:off x="609600" y="5943600"/>
                <a:ext cx="8143961" cy="461665"/>
              </a:xfrm>
              <a:prstGeom prst="rect">
                <a:avLst/>
              </a:prstGeom>
              <a:blipFill>
                <a:blip r:embed="rId3"/>
                <a:stretch>
                  <a:fillRect l="-1246" t="-8108" r="-156" b="-29730"/>
                </a:stretch>
              </a:blipFill>
            </p:spPr>
            <p:txBody>
              <a:bodyPr/>
              <a:lstStyle/>
              <a:p>
                <a:r>
                  <a:rPr lang="en-US">
                    <a:noFill/>
                  </a:rPr>
                  <a:t> </a:t>
                </a:r>
              </a:p>
            </p:txBody>
          </p:sp>
        </mc:Fallback>
      </mc:AlternateContent>
    </p:spTree>
    <p:extLst>
      <p:ext uri="{BB962C8B-B14F-4D97-AF65-F5344CB8AC3E}">
        <p14:creationId xmlns:p14="http://schemas.microsoft.com/office/powerpoint/2010/main" val="2732158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EF86-1823-649E-28DE-05701851CEF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4DD147A-4479-3CBE-9283-E25D5C71B464}"/>
              </a:ext>
            </a:extLst>
          </p:cNvPr>
          <p:cNvPicPr>
            <a:picLocks noChangeAspect="1"/>
          </p:cNvPicPr>
          <p:nvPr/>
        </p:nvPicPr>
        <p:blipFill>
          <a:blip r:embed="rId2"/>
          <a:stretch>
            <a:fillRect/>
          </a:stretch>
        </p:blipFill>
        <p:spPr>
          <a:xfrm>
            <a:off x="228600" y="97971"/>
            <a:ext cx="5181600" cy="6662058"/>
          </a:xfrm>
          <a:prstGeom prst="rect">
            <a:avLst/>
          </a:prstGeom>
        </p:spPr>
      </p:pic>
      <p:sp>
        <p:nvSpPr>
          <p:cNvPr id="3" name="TextBox 2">
            <a:extLst>
              <a:ext uri="{FF2B5EF4-FFF2-40B4-BE49-F238E27FC236}">
                <a16:creationId xmlns:a16="http://schemas.microsoft.com/office/drawing/2014/main" id="{14D93D0B-2DC4-7766-AC03-6F85C044C0C2}"/>
              </a:ext>
            </a:extLst>
          </p:cNvPr>
          <p:cNvSpPr txBox="1"/>
          <p:nvPr/>
        </p:nvSpPr>
        <p:spPr>
          <a:xfrm>
            <a:off x="5867400" y="2133600"/>
            <a:ext cx="2432076" cy="954107"/>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Summary of all</a:t>
            </a:r>
          </a:p>
          <a:p>
            <a:pPr algn="l"/>
            <a:r>
              <a:rPr lang="en-US" sz="2800" dirty="0">
                <a:solidFill>
                  <a:srgbClr val="002060"/>
                </a:solidFill>
                <a:latin typeface="Calibri" panose="020F0502020204030204" pitchFamily="34" charset="0"/>
                <a:cs typeface="Calibri" panose="020F0502020204030204" pitchFamily="34" charset="0"/>
              </a:rPr>
              <a:t> 42 indicators</a:t>
            </a:r>
          </a:p>
        </p:txBody>
      </p:sp>
    </p:spTree>
    <p:extLst>
      <p:ext uri="{BB962C8B-B14F-4D97-AF65-F5344CB8AC3E}">
        <p14:creationId xmlns:p14="http://schemas.microsoft.com/office/powerpoint/2010/main" val="596263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11C8E-85C2-7ADF-63F3-8BA6FCD3FBD5}"/>
            </a:ext>
          </a:extLst>
        </p:cNvPr>
        <p:cNvGrpSpPr/>
        <p:nvPr/>
      </p:nvGrpSpPr>
      <p:grpSpPr>
        <a:xfrm>
          <a:off x="0" y="0"/>
          <a:ext cx="0" cy="0"/>
          <a:chOff x="0" y="0"/>
          <a:chExt cx="0" cy="0"/>
        </a:xfrm>
      </p:grpSpPr>
    </p:spTree>
    <p:extLst>
      <p:ext uri="{BB962C8B-B14F-4D97-AF65-F5344CB8AC3E}">
        <p14:creationId xmlns:p14="http://schemas.microsoft.com/office/powerpoint/2010/main" val="4294417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C41EF-4BFA-FF56-743C-320D248B1A63}"/>
            </a:ext>
          </a:extLst>
        </p:cNvPr>
        <p:cNvGrpSpPr/>
        <p:nvPr/>
      </p:nvGrpSpPr>
      <p:grpSpPr>
        <a:xfrm>
          <a:off x="0" y="0"/>
          <a:ext cx="0" cy="0"/>
          <a:chOff x="0" y="0"/>
          <a:chExt cx="0" cy="0"/>
        </a:xfrm>
      </p:grpSpPr>
      <p:pic>
        <p:nvPicPr>
          <p:cNvPr id="19460" name="Picture 4" descr="Masdar Announces COP28 Leadership - MEP Middle East">
            <a:extLst>
              <a:ext uri="{FF2B5EF4-FFF2-40B4-BE49-F238E27FC236}">
                <a16:creationId xmlns:a16="http://schemas.microsoft.com/office/drawing/2014/main" id="{A511AC48-71C7-809A-C458-5A249E47C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04" y="320040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at is COP28? All you need to know! - EMSmastery">
            <a:extLst>
              <a:ext uri="{FF2B5EF4-FFF2-40B4-BE49-F238E27FC236}">
                <a16:creationId xmlns:a16="http://schemas.microsoft.com/office/drawing/2014/main" id="{C0D1A5C6-D0C3-1C19-2001-134A209BD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04" y="494248"/>
            <a:ext cx="4028282" cy="222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230950-0875-56D2-87A5-B8EE229BA3C3}"/>
              </a:ext>
            </a:extLst>
          </p:cNvPr>
          <p:cNvSpPr txBox="1"/>
          <p:nvPr/>
        </p:nvSpPr>
        <p:spPr>
          <a:xfrm>
            <a:off x="4369539" y="2945874"/>
            <a:ext cx="4482381" cy="3785652"/>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Third leading OPEC oil producer</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Authoritarian regime</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Women’s rights restricted</a:t>
            </a:r>
          </a:p>
          <a:p>
            <a:pPr algn="l"/>
            <a:r>
              <a:rPr lang="en-US" sz="2400" b="0" dirty="0">
                <a:solidFill>
                  <a:srgbClr val="002060"/>
                </a:solidFill>
                <a:latin typeface="Calibri" panose="020F0502020204030204" pitchFamily="34" charset="0"/>
                <a:cs typeface="Calibri" panose="020F0502020204030204" pitchFamily="34" charset="0"/>
              </a:rPr>
              <a:t>     (despite publicity photo)</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Protestor voices limited</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Sultan Ahmed Al-Jaber presided </a:t>
            </a:r>
          </a:p>
          <a:p>
            <a:pPr algn="l"/>
            <a:r>
              <a:rPr lang="en-US" sz="2400" b="0" dirty="0">
                <a:solidFill>
                  <a:srgbClr val="002060"/>
                </a:solidFill>
                <a:latin typeface="Calibri" panose="020F0502020204030204" pitchFamily="34" charset="0"/>
                <a:cs typeface="Calibri" panose="020F0502020204030204" pitchFamily="34" charset="0"/>
              </a:rPr>
              <a:t>  over COP28 </a:t>
            </a:r>
            <a:r>
              <a:rPr lang="en-US" sz="2400" b="0" u="sng" dirty="0">
                <a:solidFill>
                  <a:srgbClr val="002060"/>
                </a:solidFill>
                <a:latin typeface="Calibri" panose="020F0502020204030204" pitchFamily="34" charset="0"/>
                <a:cs typeface="Calibri" panose="020F0502020204030204" pitchFamily="34" charset="0"/>
              </a:rPr>
              <a:t>AND</a:t>
            </a:r>
            <a:r>
              <a:rPr lang="en-US" sz="2400" b="0" dirty="0">
                <a:solidFill>
                  <a:srgbClr val="002060"/>
                </a:solidFill>
                <a:latin typeface="Calibri" panose="020F0502020204030204" pitchFamily="34" charset="0"/>
                <a:cs typeface="Calibri" panose="020F0502020204030204" pitchFamily="34" charset="0"/>
              </a:rPr>
              <a:t> is the</a:t>
            </a:r>
          </a:p>
          <a:p>
            <a:pPr algn="l"/>
            <a:r>
              <a:rPr lang="en-US" sz="2400" b="0" dirty="0">
                <a:solidFill>
                  <a:srgbClr val="002060"/>
                </a:solidFill>
                <a:latin typeface="Calibri" panose="020F0502020204030204" pitchFamily="34" charset="0"/>
                <a:cs typeface="Calibri" panose="020F0502020204030204" pitchFamily="34" charset="0"/>
              </a:rPr>
              <a:t>  head of the Abu Dhabi</a:t>
            </a:r>
          </a:p>
          <a:p>
            <a:pPr algn="l"/>
            <a:r>
              <a:rPr lang="en-US" sz="2400" b="0" dirty="0">
                <a:solidFill>
                  <a:srgbClr val="002060"/>
                </a:solidFill>
                <a:latin typeface="Calibri" panose="020F0502020204030204" pitchFamily="34" charset="0"/>
                <a:cs typeface="Calibri" panose="020F0502020204030204" pitchFamily="34" charset="0"/>
              </a:rPr>
              <a:t>  National Oil Company</a:t>
            </a:r>
          </a:p>
        </p:txBody>
      </p:sp>
      <p:pic>
        <p:nvPicPr>
          <p:cNvPr id="1026" name="Picture 2" descr="Dubai (emirate) | History, Population, Map, &amp; Facts | Britannica">
            <a:extLst>
              <a:ext uri="{FF2B5EF4-FFF2-40B4-BE49-F238E27FC236}">
                <a16:creationId xmlns:a16="http://schemas.microsoft.com/office/drawing/2014/main" id="{D9CB0695-3082-A90E-079D-77298DE1E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886" y="506948"/>
            <a:ext cx="392368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5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28F-2445-BD7B-A733-BE251B3A46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4E935D-F173-3460-2534-AA329B1602CC}"/>
              </a:ext>
            </a:extLst>
          </p:cNvPr>
          <p:cNvSpPr txBox="1"/>
          <p:nvPr/>
        </p:nvSpPr>
        <p:spPr>
          <a:xfrm>
            <a:off x="685800" y="609600"/>
            <a:ext cx="4111960"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Language and Controversy</a:t>
            </a:r>
          </a:p>
        </p:txBody>
      </p:sp>
      <p:pic>
        <p:nvPicPr>
          <p:cNvPr id="3" name="Picture 2" descr="What is COP28? All you need to know! - EMSmastery">
            <a:extLst>
              <a:ext uri="{FF2B5EF4-FFF2-40B4-BE49-F238E27FC236}">
                <a16:creationId xmlns:a16="http://schemas.microsoft.com/office/drawing/2014/main" id="{49287AE7-4547-144A-2E3A-0CB726058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265"/>
            <a:ext cx="3119438" cy="1721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755633-1DE9-EF5A-1CF8-099B8EFFE1C0}"/>
              </a:ext>
            </a:extLst>
          </p:cNvPr>
          <p:cNvSpPr txBox="1"/>
          <p:nvPr/>
        </p:nvSpPr>
        <p:spPr>
          <a:xfrm>
            <a:off x="236069" y="2438400"/>
            <a:ext cx="8685968" cy="3785652"/>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Opposition to (perceived) fossil fuel agenda</a:t>
            </a:r>
          </a:p>
          <a:p>
            <a:pPr algn="l"/>
            <a:r>
              <a:rPr lang="en-US" sz="2400" b="0" dirty="0">
                <a:solidFill>
                  <a:srgbClr val="002060"/>
                </a:solidFill>
                <a:latin typeface="Calibri" panose="020F0502020204030204" pitchFamily="34" charset="0"/>
                <a:cs typeface="Calibri" panose="020F0502020204030204" pitchFamily="34" charset="0"/>
              </a:rPr>
              <a:t>   by healthy climate advocates around the world</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Sultan Al-Jaber quote (gaffe?) – there is “no science” showing</a:t>
            </a:r>
          </a:p>
          <a:p>
            <a:pPr algn="l"/>
            <a:r>
              <a:rPr lang="en-US" sz="2400" b="0" dirty="0">
                <a:solidFill>
                  <a:srgbClr val="002060"/>
                </a:solidFill>
                <a:latin typeface="Calibri" panose="020F0502020204030204" pitchFamily="34" charset="0"/>
                <a:cs typeface="Calibri" panose="020F0502020204030204" pitchFamily="34" charset="0"/>
              </a:rPr>
              <a:t>   that phasing out fossil fuels is necessary to solve climate change</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John Kerry (US climate envoy) – “maybe it came out the wrong way”</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Al-Jaber’s (and fossil fuel companies’) apparent position – </a:t>
            </a:r>
          </a:p>
          <a:p>
            <a:pPr algn="l"/>
            <a:r>
              <a:rPr lang="en-US" sz="2400" b="0" dirty="0">
                <a:solidFill>
                  <a:srgbClr val="002060"/>
                </a:solidFill>
                <a:latin typeface="Calibri" panose="020F0502020204030204" pitchFamily="34" charset="0"/>
                <a:cs typeface="Calibri" panose="020F0502020204030204" pitchFamily="34" charset="0"/>
              </a:rPr>
              <a:t>    Fossil fuels are fine as long as they are not “unabated”</a:t>
            </a:r>
          </a:p>
        </p:txBody>
      </p:sp>
    </p:spTree>
    <p:extLst>
      <p:ext uri="{BB962C8B-B14F-4D97-AF65-F5344CB8AC3E}">
        <p14:creationId xmlns:p14="http://schemas.microsoft.com/office/powerpoint/2010/main" val="1417456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2502DDBE-8AE7-ACB2-152F-9C90B2353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63" y="994392"/>
            <a:ext cx="4238038" cy="346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a:extLst>
              <a:ext uri="{FF2B5EF4-FFF2-40B4-BE49-F238E27FC236}">
                <a16:creationId xmlns:a16="http://schemas.microsoft.com/office/drawing/2014/main" id="{68BC2EA2-673B-1D62-C130-144584B82907}"/>
              </a:ext>
            </a:extLst>
          </p:cNvPr>
          <p:cNvSpPr txBox="1">
            <a:spLocks noChangeArrowheads="1"/>
          </p:cNvSpPr>
          <p:nvPr/>
        </p:nvSpPr>
        <p:spPr bwMode="auto">
          <a:xfrm>
            <a:off x="2161837" y="279993"/>
            <a:ext cx="4921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rgbClr val="002060"/>
                </a:solidFill>
                <a:latin typeface="Calibri" panose="020F0502020204030204" pitchFamily="34" charset="0"/>
              </a:rPr>
              <a:t> </a:t>
            </a:r>
            <a:r>
              <a:rPr lang="en-US" altLang="en-US" sz="2800" b="1" dirty="0">
                <a:solidFill>
                  <a:srgbClr val="002060"/>
                </a:solidFill>
                <a:latin typeface="Calibri" panose="020F0502020204030204" pitchFamily="34" charset="0"/>
              </a:rPr>
              <a:t>Carbon capture &amp; storage (CCS)</a:t>
            </a:r>
          </a:p>
        </p:txBody>
      </p:sp>
      <p:sp>
        <p:nvSpPr>
          <p:cNvPr id="36867" name="TextBox 4">
            <a:extLst>
              <a:ext uri="{FF2B5EF4-FFF2-40B4-BE49-F238E27FC236}">
                <a16:creationId xmlns:a16="http://schemas.microsoft.com/office/drawing/2014/main" id="{CC39E016-160B-E953-0FCB-A90F9E4AD6E2}"/>
              </a:ext>
            </a:extLst>
          </p:cNvPr>
          <p:cNvSpPr txBox="1">
            <a:spLocks noChangeArrowheads="1"/>
          </p:cNvSpPr>
          <p:nvPr/>
        </p:nvSpPr>
        <p:spPr bwMode="auto">
          <a:xfrm>
            <a:off x="146702" y="4802951"/>
            <a:ext cx="895219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0"/>
              </a:spcBef>
            </a:pPr>
            <a:r>
              <a:rPr lang="en-US" altLang="en-US" sz="2400" b="0" i="1" dirty="0">
                <a:solidFill>
                  <a:srgbClr val="002060"/>
                </a:solidFill>
                <a:latin typeface="Calibri" panose="020F0502020204030204" pitchFamily="34" charset="0"/>
              </a:rPr>
              <a:t>Captured CO</a:t>
            </a:r>
            <a:r>
              <a:rPr lang="en-US" altLang="en-US" sz="2400" b="0" i="1" baseline="-25000" dirty="0">
                <a:solidFill>
                  <a:srgbClr val="002060"/>
                </a:solidFill>
                <a:latin typeface="Calibri" panose="020F0502020204030204" pitchFamily="34" charset="0"/>
              </a:rPr>
              <a:t>2</a:t>
            </a:r>
            <a:r>
              <a:rPr lang="en-US" altLang="en-US" sz="2400" b="0" i="1" dirty="0">
                <a:solidFill>
                  <a:srgbClr val="002060"/>
                </a:solidFill>
                <a:latin typeface="Calibri" panose="020F0502020204030204" pitchFamily="34" charset="0"/>
              </a:rPr>
              <a:t> from power plants and manufacturing industries</a:t>
            </a:r>
          </a:p>
          <a:p>
            <a:pPr eaLnBrk="1" hangingPunct="1">
              <a:spcBef>
                <a:spcPct val="0"/>
              </a:spcBef>
              <a:buFontTx/>
              <a:buNone/>
            </a:pPr>
            <a:r>
              <a:rPr lang="en-US" altLang="en-US" sz="2400" b="0" i="1" dirty="0">
                <a:solidFill>
                  <a:srgbClr val="002060"/>
                </a:solidFill>
                <a:latin typeface="Calibri" panose="020F0502020204030204" pitchFamily="34" charset="0"/>
              </a:rPr>
              <a:t>       can be permanently and safely sequestered in geologic reservoirs</a:t>
            </a:r>
          </a:p>
          <a:p>
            <a:pPr marL="342900" indent="-342900" eaLnBrk="1" hangingPunct="1">
              <a:spcBef>
                <a:spcPct val="0"/>
              </a:spcBef>
            </a:pPr>
            <a:r>
              <a:rPr lang="en-US" altLang="en-US" sz="2400" b="0" i="1" dirty="0">
                <a:solidFill>
                  <a:srgbClr val="002060"/>
                </a:solidFill>
                <a:latin typeface="Calibri" panose="020F0502020204030204" pitchFamily="34" charset="0"/>
              </a:rPr>
              <a:t>CCS is “best system of emissions reduction” for CO</a:t>
            </a:r>
            <a:r>
              <a:rPr lang="en-US" altLang="en-US" sz="2400" b="0" i="1" baseline="-25000" dirty="0">
                <a:solidFill>
                  <a:srgbClr val="002060"/>
                </a:solidFill>
                <a:latin typeface="Calibri" panose="020F0502020204030204" pitchFamily="34" charset="0"/>
              </a:rPr>
              <a:t>2</a:t>
            </a:r>
            <a:r>
              <a:rPr lang="en-US" altLang="en-US" sz="2400" b="0" i="1" dirty="0">
                <a:solidFill>
                  <a:srgbClr val="002060"/>
                </a:solidFill>
                <a:latin typeface="Calibri" panose="020F0502020204030204" pitchFamily="34" charset="0"/>
              </a:rPr>
              <a:t> mitigation</a:t>
            </a:r>
          </a:p>
          <a:p>
            <a:pPr eaLnBrk="1" hangingPunct="1">
              <a:spcBef>
                <a:spcPct val="0"/>
              </a:spcBef>
              <a:buFontTx/>
              <a:buNone/>
            </a:pPr>
            <a:r>
              <a:rPr lang="en-US" altLang="en-US" sz="2400" b="0" i="1" dirty="0">
                <a:solidFill>
                  <a:srgbClr val="002060"/>
                </a:solidFill>
                <a:latin typeface="Calibri" panose="020F0502020204030204" pitchFamily="34" charset="0"/>
              </a:rPr>
              <a:t>       under new Clean Air Act regulations (2024)</a:t>
            </a:r>
          </a:p>
          <a:p>
            <a:pPr marL="342900" indent="-342900" eaLnBrk="1" hangingPunct="1">
              <a:spcBef>
                <a:spcPct val="0"/>
              </a:spcBef>
            </a:pPr>
            <a:r>
              <a:rPr lang="en-US" altLang="en-US" sz="2400" b="0" i="1" dirty="0">
                <a:solidFill>
                  <a:srgbClr val="002060"/>
                </a:solidFill>
                <a:latin typeface="Calibri" panose="020F0502020204030204" pitchFamily="34" charset="0"/>
              </a:rPr>
              <a:t>CCS awarded generous federal tax credits under the IRA (2022)</a:t>
            </a:r>
          </a:p>
        </p:txBody>
      </p:sp>
      <p:sp>
        <p:nvSpPr>
          <p:cNvPr id="36868" name="TextBox 6">
            <a:extLst>
              <a:ext uri="{FF2B5EF4-FFF2-40B4-BE49-F238E27FC236}">
                <a16:creationId xmlns:a16="http://schemas.microsoft.com/office/drawing/2014/main" id="{90AB6568-8AA6-A3D4-3A1C-13F9B8852F4F}"/>
              </a:ext>
            </a:extLst>
          </p:cNvPr>
          <p:cNvSpPr txBox="1">
            <a:spLocks noChangeArrowheads="1"/>
          </p:cNvSpPr>
          <p:nvPr/>
        </p:nvSpPr>
        <p:spPr bwMode="auto">
          <a:xfrm>
            <a:off x="6458546" y="1983528"/>
            <a:ext cx="217437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Calibri" panose="020F0502020204030204" pitchFamily="34" charset="0"/>
              </a:rPr>
              <a:t>Smokestack gas</a:t>
            </a:r>
          </a:p>
          <a:p>
            <a:pPr eaLnBrk="1" hangingPunct="1">
              <a:spcBef>
                <a:spcPct val="0"/>
              </a:spcBef>
              <a:buFontTx/>
              <a:buNone/>
            </a:pPr>
            <a:r>
              <a:rPr lang="en-US" altLang="en-US" sz="2400" dirty="0">
                <a:latin typeface="Calibri" panose="020F0502020204030204" pitchFamily="34" charset="0"/>
              </a:rPr>
              <a:t>  contains about</a:t>
            </a:r>
          </a:p>
          <a:p>
            <a:pPr eaLnBrk="1" hangingPunct="1">
              <a:spcBef>
                <a:spcPct val="0"/>
              </a:spcBef>
              <a:buFontTx/>
              <a:buNone/>
            </a:pPr>
            <a:r>
              <a:rPr lang="en-US" altLang="en-US" sz="2400" dirty="0">
                <a:latin typeface="Calibri" panose="020F0502020204030204" pitchFamily="34" charset="0"/>
              </a:rPr>
              <a:t>  5-15% CO</a:t>
            </a:r>
            <a:r>
              <a:rPr lang="en-US" altLang="en-US" sz="2400" baseline="-25000" dirty="0">
                <a:latin typeface="Calibri" panose="020F0502020204030204" pitchFamily="34" charset="0"/>
              </a:rPr>
              <a:t>2</a:t>
            </a:r>
            <a:endParaRPr lang="en-US" altLang="en-US" sz="2400" dirty="0">
              <a:latin typeface="Calibri" panose="020F0502020204030204" pitchFamily="34" charset="0"/>
            </a:endParaRPr>
          </a:p>
          <a:p>
            <a:pPr eaLnBrk="1" hangingPunct="1">
              <a:spcBef>
                <a:spcPct val="0"/>
              </a:spcBef>
              <a:buFontTx/>
              <a:buNone/>
            </a:pPr>
            <a:endParaRPr lang="en-US" altLang="en-US" sz="2400" dirty="0">
              <a:latin typeface="Calibri" panose="020F0502020204030204" pitchFamily="34" charset="0"/>
            </a:endParaRPr>
          </a:p>
          <a:p>
            <a:pPr eaLnBrk="1" hangingPunct="1">
              <a:spcBef>
                <a:spcPct val="0"/>
              </a:spcBef>
              <a:buFontTx/>
              <a:buNone/>
            </a:pPr>
            <a:r>
              <a:rPr lang="en-US" altLang="en-US" sz="2400" dirty="0">
                <a:latin typeface="Calibri" panose="020F0502020204030204" pitchFamily="34" charset="0"/>
              </a:rPr>
              <a:t>[Atmosphere:</a:t>
            </a:r>
          </a:p>
          <a:p>
            <a:pPr eaLnBrk="1" hangingPunct="1">
              <a:spcBef>
                <a:spcPct val="0"/>
              </a:spcBef>
              <a:buFontTx/>
              <a:buNone/>
            </a:pPr>
            <a:r>
              <a:rPr lang="en-US" altLang="en-US" sz="2400" dirty="0">
                <a:latin typeface="Calibri" panose="020F0502020204030204" pitchFamily="34" charset="0"/>
              </a:rPr>
              <a:t>   0.04% CO</a:t>
            </a:r>
            <a:r>
              <a:rPr lang="en-US" altLang="en-US" sz="2400" baseline="-25000" dirty="0">
                <a:latin typeface="Calibri" panose="020F0502020204030204" pitchFamily="34" charset="0"/>
              </a:rPr>
              <a:t>2</a:t>
            </a:r>
            <a:r>
              <a:rPr lang="en-US" altLang="en-US" sz="2400" dirty="0">
                <a:latin typeface="Calibri" panose="020F0502020204030204" pitchFamily="34" charset="0"/>
              </a:rPr>
              <a:t>]</a:t>
            </a:r>
          </a:p>
        </p:txBody>
      </p:sp>
      <p:sp>
        <p:nvSpPr>
          <p:cNvPr id="36869" name="TextBox 1">
            <a:extLst>
              <a:ext uri="{FF2B5EF4-FFF2-40B4-BE49-F238E27FC236}">
                <a16:creationId xmlns:a16="http://schemas.microsoft.com/office/drawing/2014/main" id="{A1220D86-4709-F3C5-AB4A-4BD6587E0767}"/>
              </a:ext>
            </a:extLst>
          </p:cNvPr>
          <p:cNvSpPr txBox="1">
            <a:spLocks noChangeArrowheads="1"/>
          </p:cNvSpPr>
          <p:nvPr/>
        </p:nvSpPr>
        <p:spPr bwMode="auto">
          <a:xfrm>
            <a:off x="6233198" y="1021751"/>
            <a:ext cx="2508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CCS in industry:</a:t>
            </a:r>
          </a:p>
          <a:p>
            <a:pPr>
              <a:spcBef>
                <a:spcPct val="0"/>
              </a:spcBef>
              <a:buFontTx/>
              <a:buNone/>
            </a:pPr>
            <a:r>
              <a:rPr lang="en-US" alt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mitigation</a:t>
            </a:r>
          </a:p>
        </p:txBody>
      </p:sp>
      <p:sp>
        <p:nvSpPr>
          <p:cNvPr id="36870" name="TextBox 1">
            <a:extLst>
              <a:ext uri="{FF2B5EF4-FFF2-40B4-BE49-F238E27FC236}">
                <a16:creationId xmlns:a16="http://schemas.microsoft.com/office/drawing/2014/main" id="{53E4B471-D5E5-8619-28E4-29F2EEDF02EF}"/>
              </a:ext>
            </a:extLst>
          </p:cNvPr>
          <p:cNvSpPr txBox="1">
            <a:spLocks noChangeArrowheads="1"/>
          </p:cNvSpPr>
          <p:nvPr/>
        </p:nvSpPr>
        <p:spPr bwMode="auto">
          <a:xfrm>
            <a:off x="4724401" y="4259337"/>
            <a:ext cx="15814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Credit:K2P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90A47614-A361-3AAF-B850-271F1EE04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023937"/>
            <a:ext cx="89566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2">
            <a:extLst>
              <a:ext uri="{FF2B5EF4-FFF2-40B4-BE49-F238E27FC236}">
                <a16:creationId xmlns:a16="http://schemas.microsoft.com/office/drawing/2014/main" id="{65CBA55F-84D3-087D-26BA-C13006DCFDE5}"/>
              </a:ext>
            </a:extLst>
          </p:cNvPr>
          <p:cNvSpPr txBox="1">
            <a:spLocks noChangeArrowheads="1"/>
          </p:cNvSpPr>
          <p:nvPr/>
        </p:nvSpPr>
        <p:spPr bwMode="auto">
          <a:xfrm>
            <a:off x="338886" y="241161"/>
            <a:ext cx="5913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Direct Air Capture and Storage (DACS):</a:t>
            </a:r>
            <a:endParaRPr lang="en-US"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5299" name="TextBox 3">
            <a:extLst>
              <a:ext uri="{FF2B5EF4-FFF2-40B4-BE49-F238E27FC236}">
                <a16:creationId xmlns:a16="http://schemas.microsoft.com/office/drawing/2014/main" id="{4ACA557F-A580-E100-C337-ABAE17E8EBAE}"/>
              </a:ext>
            </a:extLst>
          </p:cNvPr>
          <p:cNvSpPr txBox="1">
            <a:spLocks noChangeArrowheads="1"/>
          </p:cNvSpPr>
          <p:nvPr/>
        </p:nvSpPr>
        <p:spPr bwMode="auto">
          <a:xfrm>
            <a:off x="5877342" y="4641333"/>
            <a:ext cx="28994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Credit: WRI, Carbon Shot (2020)</a:t>
            </a:r>
          </a:p>
        </p:txBody>
      </p:sp>
      <p:pic>
        <p:nvPicPr>
          <p:cNvPr id="55300" name="Picture 1">
            <a:extLst>
              <a:ext uri="{FF2B5EF4-FFF2-40B4-BE49-F238E27FC236}">
                <a16:creationId xmlns:a16="http://schemas.microsoft.com/office/drawing/2014/main" id="{C721D5AF-D0DD-034E-5C06-2AEAD8F50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903788"/>
            <a:ext cx="327660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6">
            <a:extLst>
              <a:ext uri="{FF2B5EF4-FFF2-40B4-BE49-F238E27FC236}">
                <a16:creationId xmlns:a16="http://schemas.microsoft.com/office/drawing/2014/main" id="{AD9E6842-1CD1-D3EB-F203-E7DF25AD9505}"/>
              </a:ext>
            </a:extLst>
          </p:cNvPr>
          <p:cNvSpPr txBox="1">
            <a:spLocks noChangeArrowheads="1"/>
          </p:cNvSpPr>
          <p:nvPr/>
        </p:nvSpPr>
        <p:spPr bwMode="auto">
          <a:xfrm>
            <a:off x="3588014" y="5191781"/>
            <a:ext cx="5411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i="1" dirty="0">
                <a:solidFill>
                  <a:srgbClr val="002060"/>
                </a:solidFill>
                <a:latin typeface="Calibri" panose="020F0502020204030204" pitchFamily="34" charset="0"/>
                <a:ea typeface="Calibri" panose="020F0502020204030204" pitchFamily="34" charset="0"/>
                <a:cs typeface="Calibri" panose="020F0502020204030204" pitchFamily="34" charset="0"/>
              </a:rPr>
              <a:t>Overlapping technology with industry CCS</a:t>
            </a:r>
          </a:p>
          <a:p>
            <a:pPr>
              <a:spcBef>
                <a:spcPct val="0"/>
              </a:spcBef>
              <a:buFontTx/>
              <a:buNone/>
            </a:pPr>
            <a:r>
              <a:rPr lang="en-US" altLang="en-US" sz="2400" b="0" i="1" dirty="0">
                <a:solidFill>
                  <a:srgbClr val="002060"/>
                </a:solidFill>
                <a:latin typeface="Calibri" panose="020F0502020204030204" pitchFamily="34" charset="0"/>
                <a:ea typeface="Calibri" panose="020F0502020204030204" pitchFamily="34" charset="0"/>
                <a:cs typeface="Calibri" panose="020F0502020204030204" pitchFamily="34" charset="0"/>
              </a:rPr>
              <a:t>Near unlimited potential</a:t>
            </a:r>
          </a:p>
          <a:p>
            <a:pPr>
              <a:spcBef>
                <a:spcPct val="0"/>
              </a:spcBef>
              <a:buFontTx/>
              <a:buNone/>
            </a:pPr>
            <a:r>
              <a:rPr lang="en-US" altLang="en-US" sz="2400" b="0" i="1" dirty="0">
                <a:solidFill>
                  <a:srgbClr val="C00000"/>
                </a:solidFill>
                <a:latin typeface="Calibri" panose="020F0502020204030204" pitchFamily="34" charset="0"/>
                <a:ea typeface="Calibri" panose="020F0502020204030204" pitchFamily="34" charset="0"/>
                <a:cs typeface="Calibri" panose="020F0502020204030204" pitchFamily="34" charset="0"/>
              </a:rPr>
              <a:t>Gets at the root of the climate problem</a:t>
            </a:r>
          </a:p>
        </p:txBody>
      </p:sp>
      <p:sp>
        <p:nvSpPr>
          <p:cNvPr id="55302" name="TextBox 7">
            <a:extLst>
              <a:ext uri="{FF2B5EF4-FFF2-40B4-BE49-F238E27FC236}">
                <a16:creationId xmlns:a16="http://schemas.microsoft.com/office/drawing/2014/main" id="{64100520-A142-6D47-BF36-ED6368D7A4B6}"/>
              </a:ext>
            </a:extLst>
          </p:cNvPr>
          <p:cNvSpPr txBox="1">
            <a:spLocks noChangeArrowheads="1"/>
          </p:cNvSpPr>
          <p:nvPr/>
        </p:nvSpPr>
        <p:spPr bwMode="auto">
          <a:xfrm>
            <a:off x="3555205" y="6412705"/>
            <a:ext cx="1818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Credit: </a:t>
            </a:r>
            <a:r>
              <a:rPr lang="en-US" altLang="en-US" sz="1600" dirty="0" err="1">
                <a:solidFill>
                  <a:srgbClr val="002060"/>
                </a:solidFill>
                <a:latin typeface="Calibri" panose="020F0502020204030204" pitchFamily="34" charset="0"/>
                <a:ea typeface="Calibri" panose="020F0502020204030204" pitchFamily="34" charset="0"/>
                <a:cs typeface="Calibri" panose="020F0502020204030204" pitchFamily="34" charset="0"/>
              </a:rPr>
              <a:t>ClimeWorks</a:t>
            </a:r>
            <a:endParaRPr lang="en-US" altLang="en-US"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7B19-4E36-4726-B6A2-586F36005B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C8F657-ED4A-5D19-E454-774AD8017B19}"/>
              </a:ext>
            </a:extLst>
          </p:cNvPr>
          <p:cNvSpPr txBox="1"/>
          <p:nvPr/>
        </p:nvSpPr>
        <p:spPr>
          <a:xfrm>
            <a:off x="685800" y="609600"/>
            <a:ext cx="2568780"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Key agreements</a:t>
            </a:r>
          </a:p>
        </p:txBody>
      </p:sp>
      <p:pic>
        <p:nvPicPr>
          <p:cNvPr id="3" name="Picture 2" descr="What is COP28? All you need to know! - EMSmastery">
            <a:extLst>
              <a:ext uri="{FF2B5EF4-FFF2-40B4-BE49-F238E27FC236}">
                <a16:creationId xmlns:a16="http://schemas.microsoft.com/office/drawing/2014/main" id="{5757C20A-B056-3650-AFE6-837A90582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266"/>
            <a:ext cx="2667000" cy="1471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17AD22-F60B-F562-56D8-E2A2381495D9}"/>
              </a:ext>
            </a:extLst>
          </p:cNvPr>
          <p:cNvSpPr txBox="1"/>
          <p:nvPr/>
        </p:nvSpPr>
        <p:spPr>
          <a:xfrm>
            <a:off x="155064" y="1981200"/>
            <a:ext cx="8988936" cy="4524315"/>
          </a:xfrm>
          <a:prstGeom prst="rect">
            <a:avLst/>
          </a:prstGeom>
          <a:noFill/>
        </p:spPr>
        <p:txBody>
          <a:bodyPr wrap="square" rtlCol="0">
            <a:spAutoFit/>
          </a:bodyPr>
          <a:lstStyle/>
          <a:p>
            <a:pPr algn="l"/>
            <a:r>
              <a:rPr lang="en-US" sz="2400" b="0" dirty="0">
                <a:solidFill>
                  <a:srgbClr val="002060"/>
                </a:solidFill>
                <a:latin typeface="Calibri" panose="020F0502020204030204" pitchFamily="34" charset="0"/>
                <a:cs typeface="Calibri" panose="020F0502020204030204" pitchFamily="34" charset="0"/>
              </a:rPr>
              <a:t>Al-Jaber’s (and fossil fuel companies’) position – Fossil fuels</a:t>
            </a:r>
          </a:p>
          <a:p>
            <a:pPr algn="l"/>
            <a:r>
              <a:rPr lang="en-US" sz="2400" b="0" dirty="0">
                <a:solidFill>
                  <a:srgbClr val="002060"/>
                </a:solidFill>
                <a:latin typeface="Calibri" panose="020F0502020204030204" pitchFamily="34" charset="0"/>
                <a:cs typeface="Calibri" panose="020F0502020204030204" pitchFamily="34" charset="0"/>
              </a:rPr>
              <a:t>     are fine as long as they are not “unabated”</a:t>
            </a:r>
          </a:p>
          <a:p>
            <a:pPr algn="l"/>
            <a:r>
              <a:rPr lang="en-US" sz="2400" b="0" u="sng" dirty="0">
                <a:solidFill>
                  <a:srgbClr val="002060"/>
                </a:solidFill>
                <a:latin typeface="Calibri" panose="020F0502020204030204" pitchFamily="34" charset="0"/>
                <a:cs typeface="Calibri" panose="020F0502020204030204" pitchFamily="34" charset="0"/>
              </a:rPr>
              <a:t>But</a:t>
            </a:r>
            <a:r>
              <a:rPr lang="en-US" sz="2400" b="0" dirty="0">
                <a:solidFill>
                  <a:srgbClr val="002060"/>
                </a:solidFill>
                <a:latin typeface="Calibri" panose="020F0502020204030204" pitchFamily="34" charset="0"/>
                <a:cs typeface="Calibri" panose="020F0502020204030204" pitchFamily="34" charset="0"/>
              </a:rPr>
              <a:t>: methane leaks, mobile sources, pollution and social costs, </a:t>
            </a:r>
            <a:r>
              <a:rPr lang="en-US" sz="2400" b="0" dirty="0" err="1">
                <a:solidFill>
                  <a:srgbClr val="002060"/>
                </a:solidFill>
                <a:latin typeface="Calibri" panose="020F0502020204030204" pitchFamily="34" charset="0"/>
                <a:cs typeface="Calibri" panose="020F0502020204030204" pitchFamily="34" charset="0"/>
              </a:rPr>
              <a:t>etc</a:t>
            </a:r>
            <a:endParaRPr lang="en-US" sz="2400" b="0" dirty="0">
              <a:solidFill>
                <a:srgbClr val="002060"/>
              </a:solidFill>
              <a:latin typeface="Calibri" panose="020F0502020204030204" pitchFamily="34" charset="0"/>
              <a:cs typeface="Calibri" panose="020F0502020204030204" pitchFamily="34" charset="0"/>
            </a:endParaRP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i="1" dirty="0">
                <a:solidFill>
                  <a:srgbClr val="C00000"/>
                </a:solidFill>
                <a:latin typeface="Calibri" panose="020F0502020204030204" pitchFamily="34" charset="0"/>
                <a:cs typeface="Calibri" panose="020F0502020204030204" pitchFamily="34" charset="0"/>
              </a:rPr>
              <a:t>Agreement calls for all countries to contribute to 8 global efforts:</a:t>
            </a:r>
          </a:p>
          <a:p>
            <a:pPr algn="l"/>
            <a:r>
              <a:rPr lang="en-US" sz="2400" b="0" dirty="0">
                <a:solidFill>
                  <a:srgbClr val="0070C0"/>
                </a:solidFill>
                <a:latin typeface="Calibri" panose="020F0502020204030204" pitchFamily="34" charset="0"/>
                <a:cs typeface="Calibri" panose="020F0502020204030204" pitchFamily="34" charset="0"/>
              </a:rPr>
              <a:t>-“Transition away” from fossil fuels in energy systems, in a just, orderly</a:t>
            </a:r>
          </a:p>
          <a:p>
            <a:pPr algn="l"/>
            <a:r>
              <a:rPr lang="en-US" sz="2400" b="0" dirty="0">
                <a:solidFill>
                  <a:srgbClr val="0070C0"/>
                </a:solidFill>
                <a:latin typeface="Calibri" panose="020F0502020204030204" pitchFamily="34" charset="0"/>
                <a:cs typeface="Calibri" panose="020F0502020204030204" pitchFamily="34" charset="0"/>
              </a:rPr>
              <a:t>and equitable manner, accelerating action in this critical decade, so as</a:t>
            </a:r>
          </a:p>
          <a:p>
            <a:pPr algn="l"/>
            <a:r>
              <a:rPr lang="en-US" sz="2400" b="0" dirty="0">
                <a:solidFill>
                  <a:srgbClr val="0070C0"/>
                </a:solidFill>
                <a:latin typeface="Calibri" panose="020F0502020204030204" pitchFamily="34" charset="0"/>
                <a:cs typeface="Calibri" panose="020F0502020204030204" pitchFamily="34" charset="0"/>
              </a:rPr>
              <a:t>to achieve net zero by 2050 in keeping with the science…</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-Accelerate and substantially reduce non-CO</a:t>
            </a:r>
            <a:r>
              <a:rPr lang="en-US" sz="2400" b="0" baseline="-25000" dirty="0">
                <a:solidFill>
                  <a:srgbClr val="002060"/>
                </a:solidFill>
                <a:latin typeface="Calibri" panose="020F0502020204030204" pitchFamily="34" charset="0"/>
                <a:cs typeface="Calibri" panose="020F0502020204030204" pitchFamily="34" charset="0"/>
              </a:rPr>
              <a:t>2</a:t>
            </a:r>
            <a:r>
              <a:rPr lang="en-US" sz="2400" b="0" dirty="0">
                <a:solidFill>
                  <a:srgbClr val="002060"/>
                </a:solidFill>
                <a:latin typeface="Calibri" panose="020F0502020204030204" pitchFamily="34" charset="0"/>
                <a:cs typeface="Calibri" panose="020F0502020204030204" pitchFamily="34" charset="0"/>
              </a:rPr>
              <a:t> emissions globally…</a:t>
            </a:r>
          </a:p>
          <a:p>
            <a:pPr algn="l"/>
            <a:r>
              <a:rPr lang="en-US" sz="2400" b="0" dirty="0">
                <a:solidFill>
                  <a:srgbClr val="002060"/>
                </a:solidFill>
                <a:latin typeface="Calibri" panose="020F0502020204030204" pitchFamily="34" charset="0"/>
                <a:cs typeface="Calibri" panose="020F0502020204030204" pitchFamily="34" charset="0"/>
              </a:rPr>
              <a:t>-Accelerate efforts toward phase-down of </a:t>
            </a:r>
            <a:r>
              <a:rPr lang="en-US" sz="2400" b="0" dirty="0">
                <a:solidFill>
                  <a:srgbClr val="C00000"/>
                </a:solidFill>
                <a:latin typeface="Calibri" panose="020F0502020204030204" pitchFamily="34" charset="0"/>
                <a:cs typeface="Calibri" panose="020F0502020204030204" pitchFamily="34" charset="0"/>
              </a:rPr>
              <a:t>unabated</a:t>
            </a:r>
            <a:r>
              <a:rPr lang="en-US" sz="2400" b="0" dirty="0">
                <a:solidFill>
                  <a:srgbClr val="002060"/>
                </a:solidFill>
                <a:latin typeface="Calibri" panose="020F0502020204030204" pitchFamily="34" charset="0"/>
                <a:cs typeface="Calibri" panose="020F0502020204030204" pitchFamily="34" charset="0"/>
              </a:rPr>
              <a:t> coal power…</a:t>
            </a:r>
          </a:p>
          <a:p>
            <a:pPr algn="l"/>
            <a:r>
              <a:rPr lang="en-US" sz="2400" b="0" dirty="0">
                <a:solidFill>
                  <a:srgbClr val="002060"/>
                </a:solidFill>
                <a:latin typeface="Calibri" panose="020F0502020204030204" pitchFamily="34" charset="0"/>
                <a:cs typeface="Calibri" panose="020F0502020204030204" pitchFamily="34" charset="0"/>
              </a:rPr>
              <a:t>-Triple renewable energy and double energy efficiency by 2030…</a:t>
            </a:r>
          </a:p>
        </p:txBody>
      </p:sp>
    </p:spTree>
    <p:extLst>
      <p:ext uri="{BB962C8B-B14F-4D97-AF65-F5344CB8AC3E}">
        <p14:creationId xmlns:p14="http://schemas.microsoft.com/office/powerpoint/2010/main" val="1074644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6FD7-F089-589C-8CB9-38C032AECE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CF0F82-AE5D-5AEA-4EAB-29EA5D985C84}"/>
              </a:ext>
            </a:extLst>
          </p:cNvPr>
          <p:cNvSpPr txBox="1"/>
          <p:nvPr/>
        </p:nvSpPr>
        <p:spPr>
          <a:xfrm>
            <a:off x="381000" y="609600"/>
            <a:ext cx="4686411"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Weak points in the agreement</a:t>
            </a:r>
          </a:p>
        </p:txBody>
      </p:sp>
      <p:pic>
        <p:nvPicPr>
          <p:cNvPr id="3" name="Picture 2" descr="What is COP28? All you need to know! - EMSmastery">
            <a:extLst>
              <a:ext uri="{FF2B5EF4-FFF2-40B4-BE49-F238E27FC236}">
                <a16:creationId xmlns:a16="http://schemas.microsoft.com/office/drawing/2014/main" id="{8DF4599E-4937-4A52-279B-7135CF064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266"/>
            <a:ext cx="2667000" cy="1471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E5CC23-EA84-EE51-4892-1D90DF25B85C}"/>
              </a:ext>
            </a:extLst>
          </p:cNvPr>
          <p:cNvSpPr txBox="1"/>
          <p:nvPr/>
        </p:nvSpPr>
        <p:spPr>
          <a:xfrm>
            <a:off x="191832" y="1828800"/>
            <a:ext cx="8760336" cy="4708981"/>
          </a:xfrm>
          <a:prstGeom prst="rect">
            <a:avLst/>
          </a:prstGeom>
          <a:noFill/>
        </p:spPr>
        <p:txBody>
          <a:bodyPr wrap="square" rtlCol="0">
            <a:spAutoFit/>
          </a:bodyPr>
          <a:lstStyle/>
          <a:p>
            <a:pPr algn="l"/>
            <a:r>
              <a:rPr lang="en-US" b="0" dirty="0">
                <a:solidFill>
                  <a:srgbClr val="002060"/>
                </a:solidFill>
                <a:latin typeface="Calibri" panose="020F0502020204030204" pitchFamily="34" charset="0"/>
                <a:cs typeface="Calibri" panose="020F0502020204030204" pitchFamily="34" charset="0"/>
              </a:rPr>
              <a:t>“Transitioning away from fossil fuels” is perceived to be weaker than calling for a fossil fuel “phase-out”</a:t>
            </a:r>
          </a:p>
          <a:p>
            <a:pPr algn="l"/>
            <a:endParaRPr lang="en-US" b="0" dirty="0">
              <a:solidFill>
                <a:srgbClr val="002060"/>
              </a:solidFill>
              <a:latin typeface="Calibri" panose="020F0502020204030204" pitchFamily="34" charset="0"/>
              <a:cs typeface="Calibri" panose="020F0502020204030204" pitchFamily="34" charset="0"/>
            </a:endParaRPr>
          </a:p>
          <a:p>
            <a:pPr algn="l"/>
            <a:r>
              <a:rPr lang="en-US" b="0" dirty="0">
                <a:solidFill>
                  <a:srgbClr val="002060"/>
                </a:solidFill>
                <a:latin typeface="Calibri" panose="020F0502020204030204" pitchFamily="34" charset="0"/>
                <a:cs typeface="Calibri" panose="020F0502020204030204" pitchFamily="34" charset="0"/>
              </a:rPr>
              <a:t>Agreement calls for accelerating “low-emission technologies.”</a:t>
            </a:r>
          </a:p>
          <a:p>
            <a:pPr algn="l"/>
            <a:r>
              <a:rPr lang="en-US" b="0" dirty="0">
                <a:solidFill>
                  <a:srgbClr val="002060"/>
                </a:solidFill>
                <a:latin typeface="Calibri" panose="020F0502020204030204" pitchFamily="34" charset="0"/>
                <a:cs typeface="Calibri" panose="020F0502020204030204" pitchFamily="34" charset="0"/>
              </a:rPr>
              <a:t>This includes “low carbon” hydrogen (</a:t>
            </a:r>
            <a:r>
              <a:rPr lang="en-US" b="0" dirty="0" err="1">
                <a:solidFill>
                  <a:srgbClr val="002060"/>
                </a:solidFill>
                <a:latin typeface="Calibri" panose="020F0502020204030204" pitchFamily="34" charset="0"/>
                <a:cs typeface="Calibri" panose="020F0502020204030204" pitchFamily="34" charset="0"/>
              </a:rPr>
              <a:t>ie</a:t>
            </a:r>
            <a:r>
              <a:rPr lang="en-US" b="0" dirty="0">
                <a:solidFill>
                  <a:srgbClr val="002060"/>
                </a:solidFill>
                <a:latin typeface="Calibri" panose="020F0502020204030204" pitchFamily="34" charset="0"/>
                <a:cs typeface="Calibri" panose="020F0502020204030204" pitchFamily="34" charset="0"/>
              </a:rPr>
              <a:t>, blue hydrogen; CCS)</a:t>
            </a:r>
          </a:p>
          <a:p>
            <a:pPr algn="l"/>
            <a:endParaRPr lang="en-US" b="0" dirty="0">
              <a:solidFill>
                <a:srgbClr val="002060"/>
              </a:solidFill>
              <a:latin typeface="Calibri" panose="020F0502020204030204" pitchFamily="34" charset="0"/>
              <a:cs typeface="Calibri" panose="020F0502020204030204" pitchFamily="34" charset="0"/>
            </a:endParaRPr>
          </a:p>
          <a:p>
            <a:pPr algn="l"/>
            <a:r>
              <a:rPr lang="en-US" b="0" dirty="0">
                <a:solidFill>
                  <a:srgbClr val="002060"/>
                </a:solidFill>
                <a:latin typeface="Calibri" panose="020F0502020204030204" pitchFamily="34" charset="0"/>
                <a:cs typeface="Calibri" panose="020F0502020204030204" pitchFamily="34" charset="0"/>
              </a:rPr>
              <a:t>Agreement recognizes that “transitional fuels” are important in</a:t>
            </a:r>
          </a:p>
          <a:p>
            <a:pPr algn="l"/>
            <a:r>
              <a:rPr lang="en-US" b="0" dirty="0">
                <a:solidFill>
                  <a:srgbClr val="002060"/>
                </a:solidFill>
                <a:latin typeface="Calibri" panose="020F0502020204030204" pitchFamily="34" charset="0"/>
                <a:cs typeface="Calibri" panose="020F0502020204030204" pitchFamily="34" charset="0"/>
              </a:rPr>
              <a:t>“energy security.” Interpreted as sanctioning natural gas.</a:t>
            </a:r>
          </a:p>
          <a:p>
            <a:pPr algn="l"/>
            <a:endParaRPr lang="en-US" b="0" dirty="0">
              <a:solidFill>
                <a:srgbClr val="002060"/>
              </a:solidFill>
              <a:latin typeface="Calibri" panose="020F0502020204030204" pitchFamily="34" charset="0"/>
              <a:cs typeface="Calibri" panose="020F0502020204030204" pitchFamily="34" charset="0"/>
            </a:endParaRPr>
          </a:p>
          <a:p>
            <a:pPr algn="l"/>
            <a:r>
              <a:rPr lang="en-US" b="0" dirty="0">
                <a:solidFill>
                  <a:srgbClr val="002060"/>
                </a:solidFill>
                <a:latin typeface="Calibri" panose="020F0502020204030204" pitchFamily="34" charset="0"/>
                <a:cs typeface="Calibri" panose="020F0502020204030204" pitchFamily="34" charset="0"/>
              </a:rPr>
              <a:t>No specific baseline for tripling renewable energy by 2030</a:t>
            </a:r>
          </a:p>
          <a:p>
            <a:pPr algn="l"/>
            <a:endParaRPr lang="en-US" b="0" dirty="0">
              <a:solidFill>
                <a:srgbClr val="002060"/>
              </a:solidFill>
              <a:latin typeface="Calibri" panose="020F0502020204030204" pitchFamily="34" charset="0"/>
              <a:cs typeface="Calibri" panose="020F0502020204030204" pitchFamily="34" charset="0"/>
            </a:endParaRPr>
          </a:p>
          <a:p>
            <a:pPr algn="l"/>
            <a:r>
              <a:rPr lang="en-US" b="0" dirty="0">
                <a:solidFill>
                  <a:srgbClr val="002060"/>
                </a:solidFill>
                <a:latin typeface="Calibri" panose="020F0502020204030204" pitchFamily="34" charset="0"/>
                <a:cs typeface="Calibri" panose="020F0502020204030204" pitchFamily="34" charset="0"/>
              </a:rPr>
              <a:t>Climate finance lags, $100B/</a:t>
            </a:r>
            <a:r>
              <a:rPr lang="en-US" b="0" dirty="0" err="1">
                <a:solidFill>
                  <a:srgbClr val="002060"/>
                </a:solidFill>
                <a:latin typeface="Calibri" panose="020F0502020204030204" pitchFamily="34" charset="0"/>
                <a:cs typeface="Calibri" panose="020F0502020204030204" pitchFamily="34" charset="0"/>
              </a:rPr>
              <a:t>yr</a:t>
            </a:r>
            <a:r>
              <a:rPr lang="en-US" b="0" dirty="0">
                <a:solidFill>
                  <a:srgbClr val="002060"/>
                </a:solidFill>
                <a:latin typeface="Calibri" panose="020F0502020204030204" pitchFamily="34" charset="0"/>
                <a:cs typeface="Calibri" panose="020F0502020204030204" pitchFamily="34" charset="0"/>
              </a:rPr>
              <a:t> target unmet; but needs of developing countries are much greater. </a:t>
            </a:r>
          </a:p>
          <a:p>
            <a:pPr algn="l"/>
            <a:endParaRPr lang="en-US" b="0" dirty="0">
              <a:solidFill>
                <a:srgbClr val="002060"/>
              </a:solidFill>
              <a:latin typeface="Calibri" panose="020F0502020204030204" pitchFamily="34" charset="0"/>
              <a:cs typeface="Calibri" panose="020F0502020204030204" pitchFamily="34" charset="0"/>
            </a:endParaRPr>
          </a:p>
          <a:p>
            <a:pPr algn="l"/>
            <a:r>
              <a:rPr lang="en-US" b="0" dirty="0">
                <a:solidFill>
                  <a:srgbClr val="002060"/>
                </a:solidFill>
                <a:latin typeface="Calibri" panose="020F0502020204030204" pitchFamily="34" charset="0"/>
                <a:cs typeface="Calibri" panose="020F0502020204030204" pitchFamily="34" charset="0"/>
              </a:rPr>
              <a:t>“Loss and damage” fund [equity] finally sanctioned, but very low funding</a:t>
            </a:r>
          </a:p>
        </p:txBody>
      </p:sp>
    </p:spTree>
    <p:extLst>
      <p:ext uri="{BB962C8B-B14F-4D97-AF65-F5344CB8AC3E}">
        <p14:creationId xmlns:p14="http://schemas.microsoft.com/office/powerpoint/2010/main" val="3189432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25950-0840-4685-94F7-990E3BA8F926}"/>
            </a:ext>
          </a:extLst>
        </p:cNvPr>
        <p:cNvGrpSpPr/>
        <p:nvPr/>
      </p:nvGrpSpPr>
      <p:grpSpPr>
        <a:xfrm>
          <a:off x="0" y="0"/>
          <a:ext cx="0" cy="0"/>
          <a:chOff x="0" y="0"/>
          <a:chExt cx="0" cy="0"/>
        </a:xfrm>
      </p:grpSpPr>
      <p:pic>
        <p:nvPicPr>
          <p:cNvPr id="22532" name="Picture 4" descr="China On Track to Meet Clean Energy Target Five Years Ahead of Schedule:  Study | Earth.Org">
            <a:extLst>
              <a:ext uri="{FF2B5EF4-FFF2-40B4-BE49-F238E27FC236}">
                <a16:creationId xmlns:a16="http://schemas.microsoft.com/office/drawing/2014/main" id="{BA337399-2F52-7EBF-E072-D41D10E42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29000"/>
            <a:ext cx="4724400" cy="3334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5EAF89-590A-2E56-D8DC-4EC4DFF2571E}"/>
              </a:ext>
            </a:extLst>
          </p:cNvPr>
          <p:cNvSpPr txBox="1"/>
          <p:nvPr/>
        </p:nvSpPr>
        <p:spPr>
          <a:xfrm>
            <a:off x="457200" y="403657"/>
            <a:ext cx="3104248" cy="461665"/>
          </a:xfrm>
          <a:prstGeom prst="rect">
            <a:avLst/>
          </a:prstGeom>
          <a:noFill/>
        </p:spPr>
        <p:txBody>
          <a:bodyPr wrap="none" rtlCol="0">
            <a:spAutoFit/>
          </a:bodyPr>
          <a:lstStyle/>
          <a:p>
            <a:pPr algn="l"/>
            <a:r>
              <a:rPr lang="en-US" sz="2400" dirty="0">
                <a:solidFill>
                  <a:srgbClr val="002060"/>
                </a:solidFill>
                <a:latin typeface="Calibri" panose="020F0502020204030204" pitchFamily="34" charset="0"/>
                <a:cs typeface="Calibri" panose="020F0502020204030204" pitchFamily="34" charset="0"/>
              </a:rPr>
              <a:t>US-China collaboration</a:t>
            </a:r>
          </a:p>
        </p:txBody>
      </p:sp>
      <p:sp>
        <p:nvSpPr>
          <p:cNvPr id="3" name="TextBox 2">
            <a:extLst>
              <a:ext uri="{FF2B5EF4-FFF2-40B4-BE49-F238E27FC236}">
                <a16:creationId xmlns:a16="http://schemas.microsoft.com/office/drawing/2014/main" id="{55977047-754C-B013-5FB2-4EC99480E5E4}"/>
              </a:ext>
            </a:extLst>
          </p:cNvPr>
          <p:cNvSpPr txBox="1"/>
          <p:nvPr/>
        </p:nvSpPr>
        <p:spPr>
          <a:xfrm>
            <a:off x="609600" y="1066800"/>
            <a:ext cx="7643311" cy="1938992"/>
          </a:xfrm>
          <a:prstGeom prst="rect">
            <a:avLst/>
          </a:prstGeom>
          <a:noFill/>
        </p:spPr>
        <p:txBody>
          <a:bodyPr wrap="none" rtlCol="0">
            <a:spAutoFit/>
          </a:bodyPr>
          <a:lstStyle/>
          <a:p>
            <a:pPr algn="l"/>
            <a:r>
              <a:rPr lang="en-US" sz="2400" b="0" dirty="0" err="1">
                <a:solidFill>
                  <a:srgbClr val="002060"/>
                </a:solidFill>
                <a:latin typeface="Calibri" panose="020F0502020204030204" pitchFamily="34" charset="0"/>
                <a:cs typeface="Calibri" panose="020F0502020204030204" pitchFamily="34" charset="0"/>
              </a:rPr>
              <a:t>Sunnylands</a:t>
            </a:r>
            <a:r>
              <a:rPr lang="en-US" sz="2400" b="0" dirty="0">
                <a:solidFill>
                  <a:srgbClr val="002060"/>
                </a:solidFill>
                <a:latin typeface="Calibri" panose="020F0502020204030204" pitchFamily="34" charset="0"/>
                <a:cs typeface="Calibri" panose="020F0502020204030204" pitchFamily="34" charset="0"/>
              </a:rPr>
              <a:t> statement on cooperation: joint statements on a</a:t>
            </a:r>
          </a:p>
          <a:p>
            <a:pPr algn="l"/>
            <a:r>
              <a:rPr lang="en-US" sz="2400" b="0" dirty="0">
                <a:solidFill>
                  <a:srgbClr val="002060"/>
                </a:solidFill>
                <a:latin typeface="Calibri" panose="020F0502020204030204" pitchFamily="34" charset="0"/>
                <a:cs typeface="Calibri" panose="020F0502020204030204" pitchFamily="34" charset="0"/>
              </a:rPr>
              <a:t>     wide range of climate issues</a:t>
            </a:r>
          </a:p>
          <a:p>
            <a:pPr algn="l"/>
            <a:r>
              <a:rPr lang="en-US" sz="2400" b="0" dirty="0">
                <a:solidFill>
                  <a:srgbClr val="002060"/>
                </a:solidFill>
                <a:latin typeface="Calibri" panose="020F0502020204030204" pitchFamily="34" charset="0"/>
                <a:cs typeface="Calibri" panose="020F0502020204030204" pitchFamily="34" charset="0"/>
              </a:rPr>
              <a:t>Summit on methane and other non-CO</a:t>
            </a:r>
            <a:r>
              <a:rPr lang="en-US" sz="2400" b="0" baseline="-25000" dirty="0">
                <a:solidFill>
                  <a:srgbClr val="002060"/>
                </a:solidFill>
                <a:latin typeface="Calibri" panose="020F0502020204030204" pitchFamily="34" charset="0"/>
                <a:cs typeface="Calibri" panose="020F0502020204030204" pitchFamily="34" charset="0"/>
              </a:rPr>
              <a:t>2</a:t>
            </a:r>
            <a:r>
              <a:rPr lang="en-US" sz="2400" b="0" dirty="0">
                <a:solidFill>
                  <a:srgbClr val="002060"/>
                </a:solidFill>
                <a:latin typeface="Calibri" panose="020F0502020204030204" pitchFamily="34" charset="0"/>
                <a:cs typeface="Calibri" panose="020F0502020204030204" pitchFamily="34" charset="0"/>
              </a:rPr>
              <a:t> greenhouse gases</a:t>
            </a:r>
          </a:p>
          <a:p>
            <a:pPr algn="l"/>
            <a:r>
              <a:rPr lang="en-US" sz="2400" b="0" dirty="0">
                <a:solidFill>
                  <a:srgbClr val="002060"/>
                </a:solidFill>
                <a:latin typeface="Calibri" panose="020F0502020204030204" pitchFamily="34" charset="0"/>
                <a:cs typeface="Calibri" panose="020F0502020204030204" pitchFamily="34" charset="0"/>
              </a:rPr>
              <a:t>     cohosted by China and US </a:t>
            </a:r>
            <a:r>
              <a:rPr lang="en-US" sz="2400" b="0" dirty="0">
                <a:solidFill>
                  <a:srgbClr val="002060"/>
                </a:solidFill>
                <a:latin typeface="Calibri" panose="020F0502020204030204" pitchFamily="34" charset="0"/>
                <a:cs typeface="Calibri" panose="020F0502020204030204" pitchFamily="34" charset="0"/>
                <a:sym typeface="Wingdings" pitchFamily="2" charset="2"/>
              </a:rPr>
              <a:t> results in a key pledge</a:t>
            </a:r>
          </a:p>
          <a:p>
            <a:pPr algn="l"/>
            <a:r>
              <a:rPr lang="en-US" sz="2400" b="0" dirty="0">
                <a:solidFill>
                  <a:srgbClr val="002060"/>
                </a:solidFill>
                <a:latin typeface="Calibri" panose="020F0502020204030204" pitchFamily="34" charset="0"/>
                <a:cs typeface="Calibri" panose="020F0502020204030204" pitchFamily="34" charset="0"/>
                <a:sym typeface="Wingdings" pitchFamily="2" charset="2"/>
              </a:rPr>
              <a:t>     made by all 199 countries</a:t>
            </a:r>
            <a:endParaRPr lang="en-US" sz="2400" b="0"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E3747CD-EA72-A208-4EF7-51593081D57E}"/>
              </a:ext>
            </a:extLst>
          </p:cNvPr>
          <p:cNvSpPr txBox="1"/>
          <p:nvPr/>
        </p:nvSpPr>
        <p:spPr>
          <a:xfrm>
            <a:off x="214698" y="4081463"/>
            <a:ext cx="3659976" cy="830997"/>
          </a:xfrm>
          <a:prstGeom prst="rect">
            <a:avLst/>
          </a:prstGeom>
          <a:noFill/>
        </p:spPr>
        <p:txBody>
          <a:bodyPr wrap="none" rtlCol="0">
            <a:spAutoFit/>
          </a:bodyPr>
          <a:lstStyle/>
          <a:p>
            <a:pPr algn="l"/>
            <a:r>
              <a:rPr lang="en-US" sz="2400" dirty="0">
                <a:solidFill>
                  <a:srgbClr val="002060"/>
                </a:solidFill>
                <a:latin typeface="Calibri" panose="020F0502020204030204" pitchFamily="34" charset="0"/>
                <a:cs typeface="Calibri" panose="020F0502020204030204" pitchFamily="34" charset="0"/>
              </a:rPr>
              <a:t>China’s huge recent growth</a:t>
            </a:r>
          </a:p>
          <a:p>
            <a:pPr algn="l"/>
            <a:r>
              <a:rPr lang="en-US" sz="2400" dirty="0">
                <a:solidFill>
                  <a:srgbClr val="002060"/>
                </a:solidFill>
                <a:latin typeface="Calibri" panose="020F0502020204030204" pitchFamily="34" charset="0"/>
                <a:cs typeface="Calibri" panose="020F0502020204030204" pitchFamily="34" charset="0"/>
              </a:rPr>
              <a:t> in solar and wind power</a:t>
            </a:r>
          </a:p>
        </p:txBody>
      </p:sp>
      <p:sp>
        <p:nvSpPr>
          <p:cNvPr id="6" name="TextBox 5">
            <a:extLst>
              <a:ext uri="{FF2B5EF4-FFF2-40B4-BE49-F238E27FC236}">
                <a16:creationId xmlns:a16="http://schemas.microsoft.com/office/drawing/2014/main" id="{BE9EEB61-4A23-7272-1E37-4BF888BBD913}"/>
              </a:ext>
            </a:extLst>
          </p:cNvPr>
          <p:cNvSpPr txBox="1"/>
          <p:nvPr/>
        </p:nvSpPr>
        <p:spPr>
          <a:xfrm>
            <a:off x="2266944" y="5988131"/>
            <a:ext cx="1689693" cy="584775"/>
          </a:xfrm>
          <a:prstGeom prst="rect">
            <a:avLst/>
          </a:prstGeom>
          <a:noFill/>
        </p:spPr>
        <p:txBody>
          <a:bodyPr wrap="none" rtlCol="0">
            <a:spAutoFit/>
          </a:bodyPr>
          <a:lstStyle/>
          <a:p>
            <a:pPr algn="l"/>
            <a:r>
              <a:rPr lang="en-US" sz="1600" b="0" dirty="0">
                <a:solidFill>
                  <a:srgbClr val="002060"/>
                </a:solidFill>
                <a:latin typeface="Calibri" panose="020F0502020204030204" pitchFamily="34" charset="0"/>
                <a:cs typeface="Calibri" panose="020F0502020204030204" pitchFamily="34" charset="0"/>
              </a:rPr>
              <a:t>Credit:</a:t>
            </a:r>
          </a:p>
          <a:p>
            <a:pPr algn="l"/>
            <a:r>
              <a:rPr lang="en-US" sz="1600" b="0" dirty="0">
                <a:solidFill>
                  <a:srgbClr val="002060"/>
                </a:solidFill>
                <a:latin typeface="Calibri" panose="020F0502020204030204" pitchFamily="34" charset="0"/>
                <a:cs typeface="Calibri" panose="020F0502020204030204" pitchFamily="34" charset="0"/>
              </a:rPr>
              <a:t>Our World in Data</a:t>
            </a:r>
          </a:p>
        </p:txBody>
      </p:sp>
    </p:spTree>
    <p:extLst>
      <p:ext uri="{BB962C8B-B14F-4D97-AF65-F5344CB8AC3E}">
        <p14:creationId xmlns:p14="http://schemas.microsoft.com/office/powerpoint/2010/main" val="3331035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2D0F-B59B-204C-ABEE-8EB32147A7F0}"/>
            </a:ext>
          </a:extLst>
        </p:cNvPr>
        <p:cNvGrpSpPr/>
        <p:nvPr/>
      </p:nvGrpSpPr>
      <p:grpSpPr>
        <a:xfrm>
          <a:off x="0" y="0"/>
          <a:ext cx="0" cy="0"/>
          <a:chOff x="0" y="0"/>
          <a:chExt cx="0" cy="0"/>
        </a:xfrm>
      </p:grpSpPr>
      <p:pic>
        <p:nvPicPr>
          <p:cNvPr id="23554" name="Picture 2" descr="China is adding solar and wind faster than many of us realise :  r/dataisbeautiful">
            <a:extLst>
              <a:ext uri="{FF2B5EF4-FFF2-40B4-BE49-F238E27FC236}">
                <a16:creationId xmlns:a16="http://schemas.microsoft.com/office/drawing/2014/main" id="{E94667AB-84E2-F256-00C7-B8724B8F7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0058"/>
            <a:ext cx="6553200" cy="4220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5BC0A6-7955-CE26-6CD3-F6DAA4F2BFD4}"/>
              </a:ext>
            </a:extLst>
          </p:cNvPr>
          <p:cNvSpPr txBox="1"/>
          <p:nvPr/>
        </p:nvSpPr>
        <p:spPr>
          <a:xfrm>
            <a:off x="2049109" y="182940"/>
            <a:ext cx="5502981"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China’s growth in solar/wind power</a:t>
            </a:r>
          </a:p>
        </p:txBody>
      </p:sp>
      <p:sp>
        <p:nvSpPr>
          <p:cNvPr id="4" name="TextBox 3">
            <a:extLst>
              <a:ext uri="{FF2B5EF4-FFF2-40B4-BE49-F238E27FC236}">
                <a16:creationId xmlns:a16="http://schemas.microsoft.com/office/drawing/2014/main" id="{92EA71FC-22FE-9CC3-9E5F-E39947141594}"/>
              </a:ext>
            </a:extLst>
          </p:cNvPr>
          <p:cNvSpPr txBox="1"/>
          <p:nvPr/>
        </p:nvSpPr>
        <p:spPr>
          <a:xfrm>
            <a:off x="156271" y="5105400"/>
            <a:ext cx="8831457" cy="1569660"/>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In 2023, China added 2x as much solar generation as the US has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China’s GHG emissions are expected to begin decreasing next year,</a:t>
            </a:r>
          </a:p>
          <a:p>
            <a:pPr algn="l"/>
            <a:r>
              <a:rPr lang="en-US" sz="2400" b="0" dirty="0">
                <a:solidFill>
                  <a:srgbClr val="002060"/>
                </a:solidFill>
                <a:latin typeface="Calibri" panose="020F0502020204030204" pitchFamily="34" charset="0"/>
                <a:cs typeface="Calibri" panose="020F0502020204030204" pitchFamily="34" charset="0"/>
              </a:rPr>
              <a:t>     6 years ahead of projections from a few years ago </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China’s population has begun to decline and will continue to do so</a:t>
            </a:r>
          </a:p>
        </p:txBody>
      </p:sp>
      <p:sp>
        <p:nvSpPr>
          <p:cNvPr id="2" name="TextBox 1">
            <a:extLst>
              <a:ext uri="{FF2B5EF4-FFF2-40B4-BE49-F238E27FC236}">
                <a16:creationId xmlns:a16="http://schemas.microsoft.com/office/drawing/2014/main" id="{D387D30D-63F4-C32B-D8E6-24D4C2EC9DC9}"/>
              </a:ext>
            </a:extLst>
          </p:cNvPr>
          <p:cNvSpPr txBox="1"/>
          <p:nvPr/>
        </p:nvSpPr>
        <p:spPr>
          <a:xfrm>
            <a:off x="38100" y="3962400"/>
            <a:ext cx="1689693" cy="584775"/>
          </a:xfrm>
          <a:prstGeom prst="rect">
            <a:avLst/>
          </a:prstGeom>
          <a:noFill/>
        </p:spPr>
        <p:txBody>
          <a:bodyPr wrap="none" rtlCol="0">
            <a:spAutoFit/>
          </a:bodyPr>
          <a:lstStyle/>
          <a:p>
            <a:pPr algn="l"/>
            <a:r>
              <a:rPr lang="en-US" sz="1600" b="0" dirty="0">
                <a:solidFill>
                  <a:srgbClr val="002060"/>
                </a:solidFill>
                <a:latin typeface="Calibri" panose="020F0502020204030204" pitchFamily="34" charset="0"/>
                <a:cs typeface="Calibri" panose="020F0502020204030204" pitchFamily="34" charset="0"/>
              </a:rPr>
              <a:t>Credit:</a:t>
            </a:r>
          </a:p>
          <a:p>
            <a:pPr algn="l"/>
            <a:r>
              <a:rPr lang="en-US" sz="1600" b="0" dirty="0">
                <a:solidFill>
                  <a:srgbClr val="002060"/>
                </a:solidFill>
                <a:latin typeface="Calibri" panose="020F0502020204030204" pitchFamily="34" charset="0"/>
                <a:cs typeface="Calibri" panose="020F0502020204030204" pitchFamily="34" charset="0"/>
              </a:rPr>
              <a:t>Our World in Data</a:t>
            </a:r>
          </a:p>
        </p:txBody>
      </p:sp>
    </p:spTree>
    <p:extLst>
      <p:ext uri="{BB962C8B-B14F-4D97-AF65-F5344CB8AC3E}">
        <p14:creationId xmlns:p14="http://schemas.microsoft.com/office/powerpoint/2010/main" val="1138681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5B97-1277-29A1-34B0-2699898A4C95}"/>
            </a:ext>
          </a:extLst>
        </p:cNvPr>
        <p:cNvGrpSpPr/>
        <p:nvPr/>
      </p:nvGrpSpPr>
      <p:grpSpPr>
        <a:xfrm>
          <a:off x="0" y="0"/>
          <a:ext cx="0" cy="0"/>
          <a:chOff x="0" y="0"/>
          <a:chExt cx="0" cy="0"/>
        </a:xfrm>
      </p:grpSpPr>
      <p:pic>
        <p:nvPicPr>
          <p:cNvPr id="5122" name="Picture 2" descr="Land and ocean temperatures 1850-2023">
            <a:extLst>
              <a:ext uri="{FF2B5EF4-FFF2-40B4-BE49-F238E27FC236}">
                <a16:creationId xmlns:a16="http://schemas.microsoft.com/office/drawing/2014/main" id="{EDB49D4F-B19B-8F91-6A5F-D80CCC378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610600" cy="4743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830F5B-780F-DB05-74CE-7A89E00D6EA5}"/>
              </a:ext>
            </a:extLst>
          </p:cNvPr>
          <p:cNvSpPr txBox="1"/>
          <p:nvPr/>
        </p:nvSpPr>
        <p:spPr>
          <a:xfrm>
            <a:off x="5943600" y="6019800"/>
            <a:ext cx="1991892" cy="461665"/>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Berkeley Earth</a:t>
            </a:r>
          </a:p>
        </p:txBody>
      </p:sp>
    </p:spTree>
    <p:extLst>
      <p:ext uri="{BB962C8B-B14F-4D97-AF65-F5344CB8AC3E}">
        <p14:creationId xmlns:p14="http://schemas.microsoft.com/office/powerpoint/2010/main" val="4276777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FC3E-8991-D1A2-51A8-8543016A09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42DEF7E-7C53-1715-7B38-9E9683C2C4AB}"/>
              </a:ext>
            </a:extLst>
          </p:cNvPr>
          <p:cNvPicPr>
            <a:picLocks noChangeAspect="1"/>
          </p:cNvPicPr>
          <p:nvPr/>
        </p:nvPicPr>
        <p:blipFill>
          <a:blip r:embed="rId2"/>
          <a:stretch>
            <a:fillRect/>
          </a:stretch>
        </p:blipFill>
        <p:spPr>
          <a:xfrm>
            <a:off x="228600" y="83014"/>
            <a:ext cx="6413863" cy="6691971"/>
          </a:xfrm>
          <a:prstGeom prst="rect">
            <a:avLst/>
          </a:prstGeom>
        </p:spPr>
      </p:pic>
      <p:sp>
        <p:nvSpPr>
          <p:cNvPr id="3" name="TextBox 2">
            <a:extLst>
              <a:ext uri="{FF2B5EF4-FFF2-40B4-BE49-F238E27FC236}">
                <a16:creationId xmlns:a16="http://schemas.microsoft.com/office/drawing/2014/main" id="{84EE7F8F-05DD-5BB4-FCC1-F723DDDA20A6}"/>
              </a:ext>
            </a:extLst>
          </p:cNvPr>
          <p:cNvSpPr txBox="1"/>
          <p:nvPr/>
        </p:nvSpPr>
        <p:spPr>
          <a:xfrm>
            <a:off x="6929419" y="762000"/>
            <a:ext cx="2214581" cy="4893647"/>
          </a:xfrm>
          <a:prstGeom prst="rect">
            <a:avLst/>
          </a:prstGeom>
          <a:noFill/>
        </p:spPr>
        <p:txBody>
          <a:bodyPr wrap="none" rtlCol="0">
            <a:spAutoFit/>
          </a:bodyPr>
          <a:lstStyle/>
          <a:p>
            <a:pPr algn="l"/>
            <a:r>
              <a:rPr lang="en-US" sz="2400" b="0" dirty="0">
                <a:solidFill>
                  <a:srgbClr val="002060"/>
                </a:solidFill>
                <a:latin typeface="Calibri" panose="020F0502020204030204" pitchFamily="34" charset="0"/>
                <a:cs typeface="Calibri" panose="020F0502020204030204" pitchFamily="34" charset="0"/>
              </a:rPr>
              <a:t>Oregon 2024</a:t>
            </a:r>
          </a:p>
          <a:p>
            <a:pPr algn="l"/>
            <a:r>
              <a:rPr lang="en-US" sz="2400" b="0" dirty="0">
                <a:solidFill>
                  <a:srgbClr val="002060"/>
                </a:solidFill>
                <a:latin typeface="Calibri" panose="020F0502020204030204" pitchFamily="34" charset="0"/>
                <a:cs typeface="Calibri" panose="020F0502020204030204" pitchFamily="34" charset="0"/>
              </a:rPr>
              <a:t> short legislative</a:t>
            </a:r>
          </a:p>
          <a:p>
            <a:pPr algn="l"/>
            <a:r>
              <a:rPr lang="en-US" sz="2400" b="0" dirty="0">
                <a:solidFill>
                  <a:srgbClr val="002060"/>
                </a:solidFill>
                <a:latin typeface="Calibri" panose="020F0502020204030204" pitchFamily="34" charset="0"/>
                <a:cs typeface="Calibri" panose="020F0502020204030204" pitchFamily="34" charset="0"/>
              </a:rPr>
              <a:t> session</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b="0" dirty="0">
                <a:solidFill>
                  <a:srgbClr val="002060"/>
                </a:solidFill>
                <a:latin typeface="Calibri" panose="020F0502020204030204" pitchFamily="34" charset="0"/>
                <a:cs typeface="Calibri" panose="020F0502020204030204" pitchFamily="34" charset="0"/>
              </a:rPr>
              <a:t>Legislative</a:t>
            </a:r>
          </a:p>
          <a:p>
            <a:pPr algn="l"/>
            <a:r>
              <a:rPr lang="en-US" sz="2400" b="0" dirty="0">
                <a:solidFill>
                  <a:srgbClr val="002060"/>
                </a:solidFill>
                <a:latin typeface="Calibri" panose="020F0502020204030204" pitchFamily="34" charset="0"/>
                <a:cs typeface="Calibri" panose="020F0502020204030204" pitchFamily="34" charset="0"/>
              </a:rPr>
              <a:t> support</a:t>
            </a:r>
          </a:p>
          <a:p>
            <a:pPr algn="l"/>
            <a:r>
              <a:rPr lang="en-US" sz="2400" b="0" dirty="0">
                <a:solidFill>
                  <a:srgbClr val="002060"/>
                </a:solidFill>
                <a:latin typeface="Calibri" panose="020F0502020204030204" pitchFamily="34" charset="0"/>
                <a:cs typeface="Calibri" panose="020F0502020204030204" pitchFamily="34" charset="0"/>
              </a:rPr>
              <a:t> opportunities</a:t>
            </a:r>
          </a:p>
          <a:p>
            <a:pPr algn="l"/>
            <a:r>
              <a:rPr lang="en-US" sz="2400" b="0" dirty="0">
                <a:solidFill>
                  <a:srgbClr val="002060"/>
                </a:solidFill>
                <a:latin typeface="Calibri" panose="020F0502020204030204" pitchFamily="34" charset="0"/>
                <a:cs typeface="Calibri" panose="020F0502020204030204" pitchFamily="34" charset="0"/>
              </a:rPr>
              <a:t>(MCAT* team)</a:t>
            </a:r>
          </a:p>
          <a:p>
            <a:pPr algn="l"/>
            <a:endParaRPr lang="en-US" sz="2400" b="0" dirty="0">
              <a:solidFill>
                <a:srgbClr val="002060"/>
              </a:solidFill>
              <a:latin typeface="Calibri" panose="020F0502020204030204" pitchFamily="34" charset="0"/>
              <a:cs typeface="Calibri" panose="020F0502020204030204" pitchFamily="34" charset="0"/>
            </a:endParaRPr>
          </a:p>
          <a:p>
            <a:pPr algn="l"/>
            <a:r>
              <a:rPr lang="en-US" sz="2400" dirty="0">
                <a:solidFill>
                  <a:srgbClr val="00B050"/>
                </a:solidFill>
                <a:latin typeface="Calibri" panose="020F0502020204030204" pitchFamily="34" charset="0"/>
                <a:cs typeface="Calibri" panose="020F0502020204030204" pitchFamily="34" charset="0"/>
              </a:rPr>
              <a:t>*Mobilizing</a:t>
            </a:r>
          </a:p>
          <a:p>
            <a:pPr algn="l"/>
            <a:r>
              <a:rPr lang="en-US" sz="2400" dirty="0">
                <a:solidFill>
                  <a:srgbClr val="00B050"/>
                </a:solidFill>
                <a:latin typeface="Calibri" panose="020F0502020204030204" pitchFamily="34" charset="0"/>
                <a:cs typeface="Calibri" panose="020F0502020204030204" pitchFamily="34" charset="0"/>
              </a:rPr>
              <a:t>Climate </a:t>
            </a:r>
          </a:p>
          <a:p>
            <a:pPr algn="l"/>
            <a:r>
              <a:rPr lang="en-US" sz="2400" dirty="0">
                <a:solidFill>
                  <a:srgbClr val="00B050"/>
                </a:solidFill>
                <a:latin typeface="Calibri" panose="020F0502020204030204" pitchFamily="34" charset="0"/>
                <a:cs typeface="Calibri" panose="020F0502020204030204" pitchFamily="34" charset="0"/>
              </a:rPr>
              <a:t>Action</a:t>
            </a:r>
          </a:p>
          <a:p>
            <a:pPr algn="l"/>
            <a:r>
              <a:rPr lang="en-US" sz="2400" dirty="0">
                <a:solidFill>
                  <a:srgbClr val="00B050"/>
                </a:solidFill>
                <a:latin typeface="Calibri" panose="020F0502020204030204" pitchFamily="34" charset="0"/>
                <a:cs typeface="Calibri" panose="020F0502020204030204" pitchFamily="34" charset="0"/>
              </a:rPr>
              <a:t>Together!</a:t>
            </a:r>
          </a:p>
        </p:txBody>
      </p:sp>
    </p:spTree>
    <p:extLst>
      <p:ext uri="{BB962C8B-B14F-4D97-AF65-F5344CB8AC3E}">
        <p14:creationId xmlns:p14="http://schemas.microsoft.com/office/powerpoint/2010/main" val="498431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881E4029-9822-1750-F18A-1D0815790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533400"/>
            <a:ext cx="7515225"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a:extLst>
              <a:ext uri="{FF2B5EF4-FFF2-40B4-BE49-F238E27FC236}">
                <a16:creationId xmlns:a16="http://schemas.microsoft.com/office/drawing/2014/main" id="{A4FCD5B5-6D32-C636-72B1-97A4ACB03FDA}"/>
              </a:ext>
            </a:extLst>
          </p:cNvPr>
          <p:cNvSpPr txBox="1">
            <a:spLocks noChangeArrowheads="1"/>
          </p:cNvSpPr>
          <p:nvPr/>
        </p:nvSpPr>
        <p:spPr bwMode="auto">
          <a:xfrm>
            <a:off x="3438525" y="4495800"/>
            <a:ext cx="2266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sz="3600" b="0">
                <a:solidFill>
                  <a:srgbClr val="002060"/>
                </a:solidFill>
                <a:latin typeface="Calibri" panose="020F0502020204030204" pitchFamily="34" charset="0"/>
                <a:ea typeface="Calibri" panose="020F0502020204030204" pitchFamily="34" charset="0"/>
                <a:cs typeface="Calibri" panose="020F0502020204030204" pitchFamily="34" charset="0"/>
              </a:rPr>
              <a:t>Thank you!</a:t>
            </a:r>
          </a:p>
        </p:txBody>
      </p:sp>
      <p:sp>
        <p:nvSpPr>
          <p:cNvPr id="45060" name="TextBox 3">
            <a:extLst>
              <a:ext uri="{FF2B5EF4-FFF2-40B4-BE49-F238E27FC236}">
                <a16:creationId xmlns:a16="http://schemas.microsoft.com/office/drawing/2014/main" id="{61FA6688-7786-24BD-BCE7-A21B6AAB87AD}"/>
              </a:ext>
            </a:extLst>
          </p:cNvPr>
          <p:cNvSpPr txBox="1">
            <a:spLocks noChangeArrowheads="1"/>
          </p:cNvSpPr>
          <p:nvPr/>
        </p:nvSpPr>
        <p:spPr bwMode="auto">
          <a:xfrm>
            <a:off x="914400" y="5346700"/>
            <a:ext cx="708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MS PGothic" panose="020B0600070205080204" pitchFamily="34" charset="-128"/>
              </a:defRPr>
            </a:lvl9pPr>
          </a:lstStyle>
          <a:p>
            <a:pPr>
              <a:spcBef>
                <a:spcPct val="0"/>
              </a:spcBef>
              <a:buFontTx/>
              <a:buNone/>
            </a:pPr>
            <a:r>
              <a:rPr lang="en-US" altLang="en-US" sz="2400" b="0">
                <a:solidFill>
                  <a:srgbClr val="002060"/>
                </a:solidFill>
                <a:latin typeface="Calibri" panose="020F0502020204030204" pitchFamily="34" charset="0"/>
                <a:ea typeface="Calibri" panose="020F0502020204030204" pitchFamily="34" charset="0"/>
                <a:cs typeface="Calibri" panose="020F0502020204030204" pitchFamily="34" charset="0"/>
              </a:rPr>
              <a:t>John Perona; johnjperona@gmail.com</a:t>
            </a:r>
          </a:p>
          <a:p>
            <a:pPr>
              <a:spcBef>
                <a:spcPct val="0"/>
              </a:spcBef>
              <a:buFontTx/>
              <a:buNone/>
            </a:pPr>
            <a:r>
              <a:rPr lang="en-US" altLang="en-US" sz="2400" b="0">
                <a:solidFill>
                  <a:srgbClr val="002060"/>
                </a:solidFill>
                <a:latin typeface="Calibri" panose="020F0502020204030204" pitchFamily="34" charset="0"/>
                <a:ea typeface="Calibri" panose="020F0502020204030204" pitchFamily="34" charset="0"/>
                <a:cs typeface="Calibri" panose="020F0502020204030204" pitchFamily="34" charset="0"/>
                <a:hlinkClick r:id="rId3"/>
              </a:rPr>
              <a:t>www.fromknowledgetopower.com</a:t>
            </a:r>
            <a:endParaRPr lang="en-US" altLang="en-US" sz="2400" b="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spcBef>
                <a:spcPct val="0"/>
              </a:spcBef>
              <a:buFontTx/>
              <a:buNone/>
            </a:pPr>
            <a:r>
              <a:rPr lang="en-US" altLang="en-US" sz="2400" b="0">
                <a:solidFill>
                  <a:srgbClr val="002060"/>
                </a:solidFill>
                <a:latin typeface="Calibri" panose="020F0502020204030204" pitchFamily="34" charset="0"/>
                <a:ea typeface="Calibri" panose="020F0502020204030204" pitchFamily="34" charset="0"/>
                <a:cs typeface="Calibri" panose="020F0502020204030204" pitchFamily="34" charset="0"/>
              </a:rPr>
              <a:t>https://www.linkedin.com/in/john-perona-b31542124/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BE86-D139-48AD-2B1D-006594F9B104}"/>
            </a:ext>
          </a:extLst>
        </p:cNvPr>
        <p:cNvGrpSpPr/>
        <p:nvPr/>
      </p:nvGrpSpPr>
      <p:grpSpPr>
        <a:xfrm>
          <a:off x="0" y="0"/>
          <a:ext cx="0" cy="0"/>
          <a:chOff x="0" y="0"/>
          <a:chExt cx="0" cy="0"/>
        </a:xfrm>
      </p:grpSpPr>
      <p:pic>
        <p:nvPicPr>
          <p:cNvPr id="8194" name="Picture 2" descr="Surface temperature anomalies for 2023">
            <a:extLst>
              <a:ext uri="{FF2B5EF4-FFF2-40B4-BE49-F238E27FC236}">
                <a16:creationId xmlns:a16="http://schemas.microsoft.com/office/drawing/2014/main" id="{CAAF153C-6298-64BB-DA1E-6C86CB0E9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59" y="1010820"/>
            <a:ext cx="7620000" cy="4159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E8E33A-0AFA-698D-3929-746BC2850419}"/>
              </a:ext>
            </a:extLst>
          </p:cNvPr>
          <p:cNvSpPr txBox="1"/>
          <p:nvPr/>
        </p:nvSpPr>
        <p:spPr>
          <a:xfrm>
            <a:off x="2133600" y="228600"/>
            <a:ext cx="5638800" cy="523220"/>
          </a:xfrm>
          <a:prstGeom prst="rect">
            <a:avLst/>
          </a:prstGeom>
          <a:noFill/>
        </p:spPr>
        <p:txBody>
          <a:bodyPr wrap="square" rtlCol="0">
            <a:spAutoFit/>
          </a:bodyPr>
          <a:lstStyle/>
          <a:p>
            <a:pPr algn="l"/>
            <a:r>
              <a:rPr lang="en-US" sz="2800" dirty="0">
                <a:solidFill>
                  <a:srgbClr val="002060"/>
                </a:solidFill>
                <a:latin typeface="Calibri" panose="020F0502020204030204" pitchFamily="34" charset="0"/>
                <a:cs typeface="Calibri" panose="020F0502020204030204" pitchFamily="34" charset="0"/>
              </a:rPr>
              <a:t>Global temperature anomalies</a:t>
            </a:r>
          </a:p>
        </p:txBody>
      </p:sp>
      <p:sp>
        <p:nvSpPr>
          <p:cNvPr id="3" name="TextBox 2">
            <a:extLst>
              <a:ext uri="{FF2B5EF4-FFF2-40B4-BE49-F238E27FC236}">
                <a16:creationId xmlns:a16="http://schemas.microsoft.com/office/drawing/2014/main" id="{E779AB87-FAE0-B019-4D7E-3C39AEA6283D}"/>
              </a:ext>
            </a:extLst>
          </p:cNvPr>
          <p:cNvSpPr txBox="1"/>
          <p:nvPr/>
        </p:nvSpPr>
        <p:spPr>
          <a:xfrm>
            <a:off x="544431" y="5429071"/>
            <a:ext cx="8084457" cy="1200329"/>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Land surface is warming much more than ocean surface</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Arctic is warming more because of the ice albedo + feedback</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Area experiencing cooling continues to shrink</a:t>
            </a:r>
          </a:p>
        </p:txBody>
      </p:sp>
    </p:spTree>
    <p:extLst>
      <p:ext uri="{BB962C8B-B14F-4D97-AF65-F5344CB8AC3E}">
        <p14:creationId xmlns:p14="http://schemas.microsoft.com/office/powerpoint/2010/main" val="372034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A6009-6B6A-F364-EEB7-654535726FD2}"/>
            </a:ext>
          </a:extLst>
        </p:cNvPr>
        <p:cNvGrpSpPr/>
        <p:nvPr/>
      </p:nvGrpSpPr>
      <p:grpSpPr>
        <a:xfrm>
          <a:off x="0" y="0"/>
          <a:ext cx="0" cy="0"/>
          <a:chOff x="0" y="0"/>
          <a:chExt cx="0" cy="0"/>
        </a:xfrm>
      </p:grpSpPr>
      <p:pic>
        <p:nvPicPr>
          <p:cNvPr id="6146" name="Picture 2" descr="Global mean temperature anomaly and uncertainty (in degrees C)">
            <a:extLst>
              <a:ext uri="{FF2B5EF4-FFF2-40B4-BE49-F238E27FC236}">
                <a16:creationId xmlns:a16="http://schemas.microsoft.com/office/drawing/2014/main" id="{60E037D7-8183-323B-FB09-01DCE1E29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344"/>
            <a:ext cx="8382000" cy="4617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4670EB-CFC7-AE98-964E-A27CAAF86B7A}"/>
              </a:ext>
            </a:extLst>
          </p:cNvPr>
          <p:cNvSpPr txBox="1"/>
          <p:nvPr/>
        </p:nvSpPr>
        <p:spPr>
          <a:xfrm>
            <a:off x="1856479" y="282486"/>
            <a:ext cx="5431039"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2023 was an extreme outlier. Why?</a:t>
            </a:r>
          </a:p>
        </p:txBody>
      </p:sp>
      <p:sp>
        <p:nvSpPr>
          <p:cNvPr id="3" name="TextBox 2">
            <a:extLst>
              <a:ext uri="{FF2B5EF4-FFF2-40B4-BE49-F238E27FC236}">
                <a16:creationId xmlns:a16="http://schemas.microsoft.com/office/drawing/2014/main" id="{8C07CB55-8A55-232E-AF1D-D244F821991F}"/>
              </a:ext>
            </a:extLst>
          </p:cNvPr>
          <p:cNvSpPr txBox="1"/>
          <p:nvPr/>
        </p:nvSpPr>
        <p:spPr>
          <a:xfrm>
            <a:off x="578214" y="5940552"/>
            <a:ext cx="7987571" cy="830997"/>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Start of El Nino: natural climate variability</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Pollution control: reduction of cooling atmospheric aerosols</a:t>
            </a:r>
          </a:p>
        </p:txBody>
      </p:sp>
      <p:sp>
        <p:nvSpPr>
          <p:cNvPr id="4" name="TextBox 3">
            <a:extLst>
              <a:ext uri="{FF2B5EF4-FFF2-40B4-BE49-F238E27FC236}">
                <a16:creationId xmlns:a16="http://schemas.microsoft.com/office/drawing/2014/main" id="{F1F66498-9A52-C59B-A736-3E68BE7C47D1}"/>
              </a:ext>
            </a:extLst>
          </p:cNvPr>
          <p:cNvSpPr txBox="1"/>
          <p:nvPr/>
        </p:nvSpPr>
        <p:spPr>
          <a:xfrm>
            <a:off x="6629400" y="1295400"/>
            <a:ext cx="1523174" cy="830997"/>
          </a:xfrm>
          <a:prstGeom prst="rect">
            <a:avLst/>
          </a:prstGeom>
          <a:noFill/>
        </p:spPr>
        <p:txBody>
          <a:bodyPr wrap="none" rtlCol="0">
            <a:spAutoFit/>
          </a:bodyPr>
          <a:lstStyle/>
          <a:p>
            <a:pPr algn="l"/>
            <a:r>
              <a:rPr lang="en-US" sz="2400" dirty="0">
                <a:solidFill>
                  <a:srgbClr val="FF0000"/>
                </a:solidFill>
                <a:latin typeface="Calibri" panose="020F0502020204030204" pitchFamily="34" charset="0"/>
                <a:cs typeface="Calibri" panose="020F0502020204030204" pitchFamily="34" charset="0"/>
              </a:rPr>
              <a:t>Baseline:</a:t>
            </a:r>
          </a:p>
          <a:p>
            <a:pPr algn="l"/>
            <a:r>
              <a:rPr lang="en-US" sz="2400" dirty="0">
                <a:solidFill>
                  <a:srgbClr val="FF0000"/>
                </a:solidFill>
                <a:latin typeface="Calibri" panose="020F0502020204030204" pitchFamily="34" charset="0"/>
                <a:cs typeface="Calibri" panose="020F0502020204030204" pitchFamily="34" charset="0"/>
              </a:rPr>
              <a:t>1850-1900</a:t>
            </a:r>
          </a:p>
        </p:txBody>
      </p:sp>
    </p:spTree>
    <p:extLst>
      <p:ext uri="{BB962C8B-B14F-4D97-AF65-F5344CB8AC3E}">
        <p14:creationId xmlns:p14="http://schemas.microsoft.com/office/powerpoint/2010/main" val="49912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ADB2-48E7-549A-529F-9E5789D7EE39}"/>
            </a:ext>
          </a:extLst>
        </p:cNvPr>
        <p:cNvGrpSpPr/>
        <p:nvPr/>
      </p:nvGrpSpPr>
      <p:grpSpPr>
        <a:xfrm>
          <a:off x="0" y="0"/>
          <a:ext cx="0" cy="0"/>
          <a:chOff x="0" y="0"/>
          <a:chExt cx="0" cy="0"/>
        </a:xfrm>
      </p:grpSpPr>
      <p:pic>
        <p:nvPicPr>
          <p:cNvPr id="7170" name="Picture 2" descr="Global warming by month">
            <a:extLst>
              <a:ext uri="{FF2B5EF4-FFF2-40B4-BE49-F238E27FC236}">
                <a16:creationId xmlns:a16="http://schemas.microsoft.com/office/drawing/2014/main" id="{F50EA5CB-AFF4-2F6C-FAAB-5EAF332E5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40546"/>
            <a:ext cx="8382000" cy="4617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261069-656A-3ADB-1137-8AE78201D484}"/>
              </a:ext>
            </a:extLst>
          </p:cNvPr>
          <p:cNvSpPr txBox="1"/>
          <p:nvPr/>
        </p:nvSpPr>
        <p:spPr>
          <a:xfrm>
            <a:off x="1066800" y="335387"/>
            <a:ext cx="7291933" cy="523220"/>
          </a:xfrm>
          <a:prstGeom prst="rect">
            <a:avLst/>
          </a:prstGeom>
          <a:noFill/>
        </p:spPr>
        <p:txBody>
          <a:bodyPr wrap="none" rtlCol="0">
            <a:spAutoFit/>
          </a:bodyPr>
          <a:lstStyle/>
          <a:p>
            <a:pPr algn="l"/>
            <a:r>
              <a:rPr lang="en-US" sz="2800" dirty="0">
                <a:solidFill>
                  <a:srgbClr val="002060"/>
                </a:solidFill>
                <a:latin typeface="Calibri" panose="020F0502020204030204" pitchFamily="34" charset="0"/>
                <a:cs typeface="Calibri" panose="020F0502020204030204" pitchFamily="34" charset="0"/>
              </a:rPr>
              <a:t>Excessive warming occurred in Summer and Fall</a:t>
            </a:r>
          </a:p>
        </p:txBody>
      </p:sp>
      <p:sp>
        <p:nvSpPr>
          <p:cNvPr id="3" name="TextBox 2">
            <a:extLst>
              <a:ext uri="{FF2B5EF4-FFF2-40B4-BE49-F238E27FC236}">
                <a16:creationId xmlns:a16="http://schemas.microsoft.com/office/drawing/2014/main" id="{258E5F25-BB09-68F0-C063-FA19FE3FE9F7}"/>
              </a:ext>
            </a:extLst>
          </p:cNvPr>
          <p:cNvSpPr txBox="1"/>
          <p:nvPr/>
        </p:nvSpPr>
        <p:spPr>
          <a:xfrm>
            <a:off x="668046" y="5835742"/>
            <a:ext cx="7807907" cy="830997"/>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Through May, 2023 did not appear to be record-setting</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New climate science term coined: </a:t>
            </a:r>
            <a:r>
              <a:rPr lang="en-US" sz="2400" b="0" i="1" dirty="0" err="1">
                <a:solidFill>
                  <a:srgbClr val="002060"/>
                </a:solidFill>
                <a:latin typeface="Calibri" panose="020F0502020204030204" pitchFamily="34" charset="0"/>
                <a:cs typeface="Calibri" panose="020F0502020204030204" pitchFamily="34" charset="0"/>
              </a:rPr>
              <a:t>gobsmackingly</a:t>
            </a:r>
            <a:r>
              <a:rPr lang="en-US" sz="2400" b="0" i="1" dirty="0">
                <a:solidFill>
                  <a:srgbClr val="002060"/>
                </a:solidFill>
                <a:latin typeface="Calibri" panose="020F0502020204030204" pitchFamily="34" charset="0"/>
                <a:cs typeface="Calibri" panose="020F0502020204030204" pitchFamily="34" charset="0"/>
              </a:rPr>
              <a:t> bananas</a:t>
            </a:r>
          </a:p>
        </p:txBody>
      </p:sp>
    </p:spTree>
    <p:extLst>
      <p:ext uri="{BB962C8B-B14F-4D97-AF65-F5344CB8AC3E}">
        <p14:creationId xmlns:p14="http://schemas.microsoft.com/office/powerpoint/2010/main" val="405183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D49A-3514-F662-9E12-ACE350F9678F}"/>
            </a:ext>
          </a:extLst>
        </p:cNvPr>
        <p:cNvGrpSpPr/>
        <p:nvPr/>
      </p:nvGrpSpPr>
      <p:grpSpPr>
        <a:xfrm>
          <a:off x="0" y="0"/>
          <a:ext cx="0" cy="0"/>
          <a:chOff x="0" y="0"/>
          <a:chExt cx="0" cy="0"/>
        </a:xfrm>
      </p:grpSpPr>
      <p:pic>
        <p:nvPicPr>
          <p:cNvPr id="9218" name="Picture 2" descr="Expected exceedance years of 1.5C and 2C given a continuation of the long-term warming trend.">
            <a:extLst>
              <a:ext uri="{FF2B5EF4-FFF2-40B4-BE49-F238E27FC236}">
                <a16:creationId xmlns:a16="http://schemas.microsoft.com/office/drawing/2014/main" id="{5C7A9BAF-3A4B-2C5D-E77F-BF31586A3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24" y="1066800"/>
            <a:ext cx="7823283" cy="43095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31B471-4074-3FF1-BF5C-E3ED25DD5AAA}"/>
                  </a:ext>
                </a:extLst>
              </p:cNvPr>
              <p:cNvSpPr txBox="1"/>
              <p:nvPr/>
            </p:nvSpPr>
            <p:spPr>
              <a:xfrm>
                <a:off x="982331" y="228600"/>
                <a:ext cx="7298152" cy="584775"/>
              </a:xfrm>
              <a:prstGeom prst="rect">
                <a:avLst/>
              </a:prstGeom>
              <a:noFill/>
            </p:spPr>
            <p:txBody>
              <a:bodyPr wrap="none" rtlCol="0">
                <a:spAutoFit/>
              </a:bodyPr>
              <a:lstStyle/>
              <a:p>
                <a:pPr algn="l"/>
                <a:r>
                  <a:rPr lang="en-US" sz="3200" dirty="0">
                    <a:solidFill>
                      <a:srgbClr val="002060"/>
                    </a:solidFill>
                    <a:latin typeface="Calibri" panose="020F0502020204030204" pitchFamily="34" charset="0"/>
                    <a:cs typeface="Calibri" panose="020F0502020204030204" pitchFamily="34" charset="0"/>
                  </a:rPr>
                  <a:t>1.5</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libri" panose="020F0502020204030204" pitchFamily="34" charset="0"/>
                    <a:cs typeface="Calibri" panose="020F0502020204030204" pitchFamily="34" charset="0"/>
                  </a:rPr>
                  <a:t>C of warming is now expected in 2032</a:t>
                </a:r>
              </a:p>
            </p:txBody>
          </p:sp>
        </mc:Choice>
        <mc:Fallback xmlns="">
          <p:sp>
            <p:nvSpPr>
              <p:cNvPr id="3" name="TextBox 2">
                <a:extLst>
                  <a:ext uri="{FF2B5EF4-FFF2-40B4-BE49-F238E27FC236}">
                    <a16:creationId xmlns:a16="http://schemas.microsoft.com/office/drawing/2014/main" id="{EC31B471-4074-3FF1-BF5C-E3ED25DD5AAA}"/>
                  </a:ext>
                </a:extLst>
              </p:cNvPr>
              <p:cNvSpPr txBox="1">
                <a:spLocks noRot="1" noChangeAspect="1" noMove="1" noResize="1" noEditPoints="1" noAdjustHandles="1" noChangeArrowheads="1" noChangeShapeType="1" noTextEdit="1"/>
              </p:cNvSpPr>
              <p:nvPr/>
            </p:nvSpPr>
            <p:spPr>
              <a:xfrm>
                <a:off x="982331" y="228600"/>
                <a:ext cx="7298152" cy="584775"/>
              </a:xfrm>
              <a:prstGeom prst="rect">
                <a:avLst/>
              </a:prstGeom>
              <a:blipFill>
                <a:blip r:embed="rId3"/>
                <a:stretch>
                  <a:fillRect l="-2087" t="-13043" r="-1217"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3F4C79-5989-3C73-B98C-7F5D11BA023C}"/>
                  </a:ext>
                </a:extLst>
              </p:cNvPr>
              <p:cNvSpPr txBox="1"/>
              <p:nvPr/>
            </p:nvSpPr>
            <p:spPr>
              <a:xfrm>
                <a:off x="409119" y="5562600"/>
                <a:ext cx="8390054" cy="1200329"/>
              </a:xfrm>
              <a:prstGeom prst="rect">
                <a:avLst/>
              </a:prstGeom>
              <a:noFill/>
            </p:spPr>
            <p:txBody>
              <a:bodyPr wrap="none" rtlCol="0">
                <a:spAutoFit/>
              </a:bodyPr>
              <a:lstStyle/>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The </a:t>
                </a:r>
                <a:r>
                  <a:rPr lang="en-US" sz="2400" dirty="0">
                    <a:solidFill>
                      <a:srgbClr val="002060"/>
                    </a:solidFill>
                    <a:latin typeface="Calibri" panose="020F0502020204030204" pitchFamily="34" charset="0"/>
                    <a:cs typeface="Calibri" panose="020F0502020204030204" pitchFamily="34" charset="0"/>
                  </a:rPr>
                  <a:t>1.5</a:t>
                </a:r>
                <a14:m>
                  <m:oMath xmlns:m="http://schemas.openxmlformats.org/officeDocument/2006/math">
                    <m:r>
                      <a:rPr lang="en-US" sz="24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2060"/>
                    </a:solidFill>
                    <a:latin typeface="Calibri" panose="020F0502020204030204" pitchFamily="34" charset="0"/>
                    <a:cs typeface="Calibri" panose="020F0502020204030204" pitchFamily="34" charset="0"/>
                  </a:rPr>
                  <a:t>C </a:t>
                </a:r>
                <a:r>
                  <a:rPr lang="en-US" sz="2400" b="0" dirty="0">
                    <a:solidFill>
                      <a:srgbClr val="002060"/>
                    </a:solidFill>
                    <a:latin typeface="Calibri" panose="020F0502020204030204" pitchFamily="34" charset="0"/>
                    <a:cs typeface="Calibri" panose="020F0502020204030204" pitchFamily="34" charset="0"/>
                  </a:rPr>
                  <a:t>metric defined as a running average over many years</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One year above </a:t>
                </a:r>
                <a:r>
                  <a:rPr lang="en-US" sz="2400" dirty="0">
                    <a:solidFill>
                      <a:srgbClr val="002060"/>
                    </a:solidFill>
                    <a:latin typeface="Calibri" panose="020F0502020204030204" pitchFamily="34" charset="0"/>
                    <a:cs typeface="Calibri" panose="020F0502020204030204" pitchFamily="34" charset="0"/>
                  </a:rPr>
                  <a:t>1.5</a:t>
                </a:r>
                <a14:m>
                  <m:oMath xmlns:m="http://schemas.openxmlformats.org/officeDocument/2006/math">
                    <m:r>
                      <a:rPr lang="en-US" sz="24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2060"/>
                    </a:solidFill>
                    <a:latin typeface="Calibri" panose="020F0502020204030204" pitchFamily="34" charset="0"/>
                    <a:cs typeface="Calibri" panose="020F0502020204030204" pitchFamily="34" charset="0"/>
                  </a:rPr>
                  <a:t>C</a:t>
                </a:r>
                <a:r>
                  <a:rPr lang="en-US" sz="2400" b="0" dirty="0">
                    <a:solidFill>
                      <a:srgbClr val="002060"/>
                    </a:solidFill>
                    <a:latin typeface="Calibri" panose="020F0502020204030204" pitchFamily="34" charset="0"/>
                    <a:cs typeface="Calibri" panose="020F0502020204030204" pitchFamily="34" charset="0"/>
                  </a:rPr>
                  <a:t> doesn’t mean this target is exceeded</a:t>
                </a:r>
              </a:p>
              <a:p>
                <a:pPr marL="342900" indent="-342900" algn="l">
                  <a:buFont typeface="Arial" panose="020B0604020202020204" pitchFamily="34" charset="0"/>
                  <a:buChar char="•"/>
                </a:pPr>
                <a:r>
                  <a:rPr lang="en-US" sz="2400" b="0" dirty="0">
                    <a:solidFill>
                      <a:srgbClr val="002060"/>
                    </a:solidFill>
                    <a:latin typeface="Calibri" panose="020F0502020204030204" pitchFamily="34" charset="0"/>
                    <a:cs typeface="Calibri" panose="020F0502020204030204" pitchFamily="34" charset="0"/>
                  </a:rPr>
                  <a:t>Reality check: </a:t>
                </a:r>
                <a:r>
                  <a:rPr lang="en-US" sz="2400" dirty="0">
                    <a:solidFill>
                      <a:srgbClr val="002060"/>
                    </a:solidFill>
                    <a:latin typeface="Calibri" panose="020F0502020204030204" pitchFamily="34" charset="0"/>
                    <a:cs typeface="Calibri" panose="020F0502020204030204" pitchFamily="34" charset="0"/>
                  </a:rPr>
                  <a:t>1.5</a:t>
                </a:r>
                <a14:m>
                  <m:oMath xmlns:m="http://schemas.openxmlformats.org/officeDocument/2006/math">
                    <m:r>
                      <a:rPr lang="en-US" sz="2400"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2060"/>
                    </a:solidFill>
                    <a:latin typeface="Calibri" panose="020F0502020204030204" pitchFamily="34" charset="0"/>
                    <a:cs typeface="Calibri" panose="020F0502020204030204" pitchFamily="34" charset="0"/>
                  </a:rPr>
                  <a:t>C </a:t>
                </a:r>
                <a:r>
                  <a:rPr lang="en-US" sz="2400" b="0" dirty="0">
                    <a:solidFill>
                      <a:srgbClr val="002060"/>
                    </a:solidFill>
                    <a:latin typeface="Calibri" panose="020F0502020204030204" pitchFamily="34" charset="0"/>
                    <a:cs typeface="Calibri" panose="020F0502020204030204" pitchFamily="34" charset="0"/>
                  </a:rPr>
                  <a:t>is now effectively out of reach</a:t>
                </a:r>
              </a:p>
            </p:txBody>
          </p:sp>
        </mc:Choice>
        <mc:Fallback xmlns="">
          <p:sp>
            <p:nvSpPr>
              <p:cNvPr id="4" name="TextBox 3">
                <a:extLst>
                  <a:ext uri="{FF2B5EF4-FFF2-40B4-BE49-F238E27FC236}">
                    <a16:creationId xmlns:a16="http://schemas.microsoft.com/office/drawing/2014/main" id="{D33F4C79-5989-3C73-B98C-7F5D11BA023C}"/>
                  </a:ext>
                </a:extLst>
              </p:cNvPr>
              <p:cNvSpPr txBox="1">
                <a:spLocks noRot="1" noChangeAspect="1" noMove="1" noResize="1" noEditPoints="1" noAdjustHandles="1" noChangeArrowheads="1" noChangeShapeType="1" noTextEdit="1"/>
              </p:cNvSpPr>
              <p:nvPr/>
            </p:nvSpPr>
            <p:spPr>
              <a:xfrm>
                <a:off x="409119" y="5562600"/>
                <a:ext cx="8390054" cy="1200329"/>
              </a:xfrm>
              <a:prstGeom prst="rect">
                <a:avLst/>
              </a:prstGeom>
              <a:blipFill>
                <a:blip r:embed="rId4"/>
                <a:stretch>
                  <a:fillRect l="-1059" t="-4211" r="-303"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F919F5-5784-0B88-46B6-255436EAF813}"/>
                  </a:ext>
                </a:extLst>
              </p:cNvPr>
              <p:cNvSpPr txBox="1"/>
              <p:nvPr/>
            </p:nvSpPr>
            <p:spPr>
              <a:xfrm>
                <a:off x="2133600" y="2362200"/>
                <a:ext cx="3799373" cy="461665"/>
              </a:xfrm>
              <a:prstGeom prst="rect">
                <a:avLst/>
              </a:prstGeom>
              <a:noFill/>
            </p:spPr>
            <p:txBody>
              <a:bodyPr wrap="none" rtlCol="0">
                <a:spAutoFit/>
              </a:bodyPr>
              <a:lstStyle/>
              <a:p>
                <a:pPr algn="l"/>
                <a:r>
                  <a:rPr lang="en-US" sz="2400" dirty="0">
                    <a:solidFill>
                      <a:srgbClr val="C00000"/>
                    </a:solidFill>
                    <a:latin typeface="Calibri" panose="020F0502020204030204" pitchFamily="34" charset="0"/>
                    <a:cs typeface="Calibri" panose="020F0502020204030204" pitchFamily="34" charset="0"/>
                  </a:rPr>
                  <a:t>Current warming ~1.25</a:t>
                </a:r>
                <a14:m>
                  <m:oMath xmlns:m="http://schemas.openxmlformats.org/officeDocument/2006/math">
                    <m:r>
                      <a:rPr lang="en-US" sz="24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C00000"/>
                    </a:solidFill>
                    <a:latin typeface="Calibri" panose="020F0502020204030204" pitchFamily="34" charset="0"/>
                    <a:cs typeface="Calibri" panose="020F0502020204030204" pitchFamily="34" charset="0"/>
                  </a:rPr>
                  <a:t>C </a:t>
                </a:r>
                <a:r>
                  <a:rPr lang="en-US" sz="2400" dirty="0">
                    <a:solidFill>
                      <a:srgbClr val="C00000"/>
                    </a:solidFill>
                    <a:latin typeface="Calibri" panose="020F0502020204030204" pitchFamily="34" charset="0"/>
                    <a:cs typeface="Calibri" panose="020F0502020204030204" pitchFamily="34" charset="0"/>
                    <a:sym typeface="Wingdings" pitchFamily="2" charset="2"/>
                  </a:rPr>
                  <a:t></a:t>
                </a:r>
                <a:endParaRPr lang="en-US" sz="2400" dirty="0">
                  <a:solidFill>
                    <a:srgbClr val="C00000"/>
                  </a:solidFill>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A1F919F5-5784-0B88-46B6-255436EAF813}"/>
                  </a:ext>
                </a:extLst>
              </p:cNvPr>
              <p:cNvSpPr txBox="1">
                <a:spLocks noRot="1" noChangeAspect="1" noMove="1" noResize="1" noEditPoints="1" noAdjustHandles="1" noChangeArrowheads="1" noChangeShapeType="1" noTextEdit="1"/>
              </p:cNvSpPr>
              <p:nvPr/>
            </p:nvSpPr>
            <p:spPr>
              <a:xfrm>
                <a:off x="2133600" y="2362200"/>
                <a:ext cx="3799373" cy="461665"/>
              </a:xfrm>
              <a:prstGeom prst="rect">
                <a:avLst/>
              </a:prstGeom>
              <a:blipFill>
                <a:blip r:embed="rId5"/>
                <a:stretch>
                  <a:fillRect l="-2667" t="-13514" r="-1333" b="-29730"/>
                </a:stretch>
              </a:blipFill>
            </p:spPr>
            <p:txBody>
              <a:bodyPr/>
              <a:lstStyle/>
              <a:p>
                <a:r>
                  <a:rPr lang="en-US">
                    <a:noFill/>
                  </a:rPr>
                  <a:t> </a:t>
                </a:r>
              </a:p>
            </p:txBody>
          </p:sp>
        </mc:Fallback>
      </mc:AlternateContent>
    </p:spTree>
    <p:extLst>
      <p:ext uri="{BB962C8B-B14F-4D97-AF65-F5344CB8AC3E}">
        <p14:creationId xmlns:p14="http://schemas.microsoft.com/office/powerpoint/2010/main" val="2016974951"/>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Black" pitchFamily="34" charset="0"/>
          </a:defRPr>
        </a:defPPr>
      </a:lstStyle>
    </a:lnDef>
    <a:txDef>
      <a:spPr>
        <a:noFill/>
      </a:spPr>
      <a:bodyPr wrap="none" rtlCol="0">
        <a:spAutoFit/>
      </a:bodyPr>
      <a:lstStyle>
        <a:defPPr algn="l">
          <a:defRPr sz="2400" b="0" dirty="0" smtClean="0">
            <a:solidFill>
              <a:srgbClr val="002060"/>
            </a:solidFill>
            <a:latin typeface="Calibri" panose="020F0502020204030204" pitchFamily="34" charset="0"/>
            <a:cs typeface="Calibri" panose="020F050202020403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28039</TotalTime>
  <Words>2162</Words>
  <Application>Microsoft Macintosh PowerPoint</Application>
  <PresentationFormat>On-screen Show (4:3)</PresentationFormat>
  <Paragraphs>313</Paragraphs>
  <Slides>51</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Black</vt:lpstr>
      <vt:lpstr>Bookman Old Style</vt:lpstr>
      <vt:lpstr>Calibri</vt:lpstr>
      <vt:lpstr>Cambria Math</vt:lpstr>
      <vt:lpstr>Comic Sans MS</vt:lpstr>
      <vt:lpstr>Times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Fossil CO2 Emissions</vt:lpstr>
      <vt:lpstr>PowerPoint Presentation</vt:lpstr>
      <vt:lpstr>Regional emissions vary substantially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Perona</dc:creator>
  <cp:lastModifiedBy>John Perona</cp:lastModifiedBy>
  <cp:revision>1096</cp:revision>
  <cp:lastPrinted>2024-02-02T00:45:02Z</cp:lastPrinted>
  <dcterms:created xsi:type="dcterms:W3CDTF">2002-01-10T04:56:19Z</dcterms:created>
  <dcterms:modified xsi:type="dcterms:W3CDTF">2024-02-02T16:26:57Z</dcterms:modified>
</cp:coreProperties>
</file>