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0"/>
  </p:notesMasterIdLst>
  <p:sldIdLst>
    <p:sldId id="2099" r:id="rId2"/>
    <p:sldId id="2106" r:id="rId3"/>
    <p:sldId id="893" r:id="rId4"/>
    <p:sldId id="2315" r:id="rId5"/>
    <p:sldId id="2310" r:id="rId6"/>
    <p:sldId id="2046" r:id="rId7"/>
    <p:sldId id="2316" r:id="rId8"/>
    <p:sldId id="2320" r:id="rId9"/>
    <p:sldId id="772" r:id="rId10"/>
    <p:sldId id="2321" r:id="rId11"/>
    <p:sldId id="2067" r:id="rId12"/>
    <p:sldId id="2365" r:id="rId13"/>
    <p:sldId id="2318" r:id="rId14"/>
    <p:sldId id="2322" r:id="rId15"/>
    <p:sldId id="2230" r:id="rId16"/>
    <p:sldId id="2323" r:id="rId17"/>
    <p:sldId id="2338" r:id="rId18"/>
    <p:sldId id="2326" r:id="rId19"/>
    <p:sldId id="2330" r:id="rId20"/>
    <p:sldId id="2319" r:id="rId21"/>
    <p:sldId id="2081" r:id="rId22"/>
    <p:sldId id="2332" r:id="rId23"/>
    <p:sldId id="2334" r:id="rId24"/>
    <p:sldId id="2327" r:id="rId25"/>
    <p:sldId id="2304" r:id="rId26"/>
    <p:sldId id="2335" r:id="rId27"/>
    <p:sldId id="2341" r:id="rId28"/>
    <p:sldId id="2325" r:id="rId29"/>
    <p:sldId id="2328" r:id="rId30"/>
    <p:sldId id="2339" r:id="rId31"/>
    <p:sldId id="2347" r:id="rId32"/>
    <p:sldId id="2352" r:id="rId33"/>
    <p:sldId id="2305" r:id="rId34"/>
    <p:sldId id="2307" r:id="rId35"/>
    <p:sldId id="2342" r:id="rId36"/>
    <p:sldId id="2329" r:id="rId37"/>
    <p:sldId id="2340" r:id="rId38"/>
    <p:sldId id="2343" r:id="rId39"/>
    <p:sldId id="2361" r:id="rId40"/>
    <p:sldId id="2357" r:id="rId41"/>
    <p:sldId id="2359" r:id="rId42"/>
    <p:sldId id="2358" r:id="rId43"/>
    <p:sldId id="2349" r:id="rId44"/>
    <p:sldId id="2312" r:id="rId45"/>
    <p:sldId id="2311" r:id="rId46"/>
    <p:sldId id="2353" r:id="rId47"/>
    <p:sldId id="2354" r:id="rId48"/>
    <p:sldId id="2211" r:id="rId4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61"/>
    <p:restoredTop sz="89144"/>
  </p:normalViewPr>
  <p:slideViewPr>
    <p:cSldViewPr>
      <p:cViewPr varScale="1">
        <p:scale>
          <a:sx n="100" d="100"/>
          <a:sy n="100" d="100"/>
        </p:scale>
        <p:origin x="1360" y="16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p:cViewPr varScale="1">
        <p:scale>
          <a:sx n="85" d="100"/>
          <a:sy n="85" d="100"/>
        </p:scale>
        <p:origin x="29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21:45:30.665"/>
    </inkml:context>
    <inkml:brush xml:id="br0">
      <inkml:brushProperty name="width" value="0.05" units="cm"/>
      <inkml:brushProperty name="height" value="0.05" units="cm"/>
    </inkml:brush>
  </inkml:definitions>
  <inkml:trace contextRef="#ctx0" brushRef="#br0">0 0 24575,'13'54'0,"0"-2"0,-6-21 0,8 25 0,-1-6 0,-13-40 0,1 1 0,-2 3 0,0 0 0,3 3 0,-2-6 0,6 5 0,-7-5 0,7 4 0,-1 9 0,-2-3 0,3 8 0,-1 2 0,2-10 0,-3 7 0,-1-12 0,-1-1 0,-3-4 0,3-4 0,-3 0 0,4-1 0,-1 4 0,5 5 0,1 10 0,-1 7 0,6 3 0,0 0 0,4 2 0,0-7 0,0-1 0,-4-4 0,-4-8 0,-2-3 0,0-7 0,-1 0 0,-4-1 0,4-2 0,-4 2 0,4-3 0,0 7 0,0 5 0,10 8 0,2 2 0,10 7 0,-6-6 0,5 7 0,-10-9 0,3-3 0,-5-5 0,-4-5 0,-1-4 0,-4 0 0,0 0 0,-1-4 0,1 3 0,1-2 0,2 3 0,2 3 0,14 8 0,-3-1 0,9 5 0,-7-6 0,2 5 0,-2-4 0,2 0 0,-6-2 0,-2-5 0,-3 0 0,-4-3 0,7 1 0,-7-1 0,20 8 0,-4-2 0,6 7 0,1-2 0,-8-2 0,9 2 0,-10-6 0,1 4 0,-3-8 0,-3 3 0,0-3 0,3-3 0,-8-1 0,9-4 0,-8 3 0,2-2 0,1 2 0,-3-3 0,7 0 0,-7 0 0,8 0 0,-9 0 0,8 0 0,-7 0 0,14 0 0,-13 0 0,14 0 0,-12 0 0,2 0 0,2 0 0,-8 0 0,5 0 0,-9 0 0,2 0 0,-6 0 0,3 0 0,0 0 0,-3 0 0,6 0 0,-2 0 0,3 0 0,0 0 0,1 0 0,0 0 0,-1 0 0,4 0 0,-1 0 0,6 0 0,-1 0 0,-1 0 0,0 0 0,-2 0 0,-7 0 0,6 0 0,-11 0 0,3 0 0,0-3 0,0-1 0,1-4 0,2 0 0,-6 1 0,7-3 0,-4 2 0,2-6 0,1 2 0,-5-3 0,6 4 0,-7-4 0,6 0 0,-6 3 0,3-5 0,-4 9 0,0-2 0,1 0 0,0 2 0,-1-6 0,0 2 0,1 1 0,-1-3 0,0 6 0,1-2 0,-4-1 0,1 4 0,-4-4 0,6 4 0,-4 1 0,4-2 0,0 5 0,-6 0 0,-2 3 0,-9 0 0,-2 3 0,-4 1 0,1 5 0,-12 2 0,8-3 0,-19 7 0,19-10 0,-4 1 0,12-6 0,4 3 0,0-2 0,1 2 0,-1-3 0,0 3 0,4 0 0,-4 4 0,4-3 0,-1 1 0,4-4 0,7-2 0,5-3 0,3-3 0,1-1 0,-5 1 0,0 3 0,0-2 0,-4 5 0,4-5 0,-5 6 0,1-3 0,0 3 0,0 0 0,0-3 0,-1 2 0,0-2 0,2 3 0,-2 0 0,0 0 0,1 0 0,0 0 0,0 0 0,-1 0 0,1 0 0,-1 0 0,2 0 0,-2 0 0,1 0 0,0 0 0,0 0 0,0 0 0,0 0 0,-4-3 0,1 5 0,-4-1 0,0 5 0,0 0 0,3 0 0,-2 0 0,1 0 0,-2 1 0,4 0 0,-3-1 0,2 1 0,-3-1 0,0 1 0,0 0 0,0 0 0,2-1 0,-1 1 0,3 0 0,-4-1 0,0 1 0,0 3 0,2-2 0,-1 2 0,3-3 0,-4-1 0,0 1 0,3-1 0,-3 2 0,3-1 0,1-1 0,-3 1 0,5-1 0,-5 1 0,2 0 0,-3-1 0,3-2 0,-3-1 0,4-3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A5823D-7731-A022-C71E-88D5F3EB5D29}"/>
              </a:ext>
            </a:extLst>
          </p:cNvPr>
          <p:cNvSpPr>
            <a:spLocks noGrp="1" noChangeArrowheads="1"/>
          </p:cNvSpPr>
          <p:nvPr>
            <p:ph type="hdr" sz="quarter"/>
          </p:nvPr>
        </p:nvSpPr>
        <p:spPr bwMode="auto">
          <a:xfrm>
            <a:off x="0" y="0"/>
            <a:ext cx="2982913"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82947" name="Rectangle 3">
            <a:extLst>
              <a:ext uri="{FF2B5EF4-FFF2-40B4-BE49-F238E27FC236}">
                <a16:creationId xmlns:a16="http://schemas.microsoft.com/office/drawing/2014/main" id="{2E305391-7026-1F17-D3CA-8A116F6F0F2C}"/>
              </a:ext>
            </a:extLst>
          </p:cNvPr>
          <p:cNvSpPr>
            <a:spLocks noGrp="1" noChangeArrowheads="1"/>
          </p:cNvSpPr>
          <p:nvPr>
            <p:ph type="dt" idx="1"/>
          </p:nvPr>
        </p:nvSpPr>
        <p:spPr bwMode="auto">
          <a:xfrm>
            <a:off x="3897313" y="0"/>
            <a:ext cx="2982912"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6388" name="Rectangle 4">
            <a:extLst>
              <a:ext uri="{FF2B5EF4-FFF2-40B4-BE49-F238E27FC236}">
                <a16:creationId xmlns:a16="http://schemas.microsoft.com/office/drawing/2014/main" id="{BA4E35F7-0848-9F80-799C-B208D025749C}"/>
              </a:ext>
            </a:extLst>
          </p:cNvPr>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a:extLst>
              <a:ext uri="{FF2B5EF4-FFF2-40B4-BE49-F238E27FC236}">
                <a16:creationId xmlns:a16="http://schemas.microsoft.com/office/drawing/2014/main" id="{0152F461-CA4E-40C6-CBD9-15B0EBAE3056}"/>
              </a:ext>
            </a:extLst>
          </p:cNvPr>
          <p:cNvSpPr>
            <a:spLocks noGrp="1" noChangeArrowheads="1"/>
          </p:cNvSpPr>
          <p:nvPr>
            <p:ph type="body" sz="quarter" idx="3"/>
          </p:nvPr>
        </p:nvSpPr>
        <p:spPr bwMode="auto">
          <a:xfrm>
            <a:off x="688975" y="4416425"/>
            <a:ext cx="5505450" cy="4183063"/>
          </a:xfrm>
          <a:prstGeom prst="rect">
            <a:avLst/>
          </a:prstGeom>
          <a:noFill/>
          <a:ln>
            <a:noFill/>
          </a:ln>
          <a:effectLst/>
        </p:spPr>
        <p:txBody>
          <a:bodyPr vert="horz" wrap="square" lIns="92446" tIns="46223" rIns="92446" bIns="4622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2950" name="Rectangle 6">
            <a:extLst>
              <a:ext uri="{FF2B5EF4-FFF2-40B4-BE49-F238E27FC236}">
                <a16:creationId xmlns:a16="http://schemas.microsoft.com/office/drawing/2014/main" id="{25F29B46-05DA-1AD2-E3C3-1E7428CD29FF}"/>
              </a:ext>
            </a:extLst>
          </p:cNvPr>
          <p:cNvSpPr>
            <a:spLocks noGrp="1" noChangeArrowheads="1"/>
          </p:cNvSpPr>
          <p:nvPr>
            <p:ph type="ftr" sz="quarter" idx="4"/>
          </p:nvPr>
        </p:nvSpPr>
        <p:spPr bwMode="auto">
          <a:xfrm>
            <a:off x="0" y="8829675"/>
            <a:ext cx="2982913" cy="465138"/>
          </a:xfrm>
          <a:prstGeom prst="rect">
            <a:avLst/>
          </a:prstGeom>
          <a:noFill/>
          <a:ln>
            <a:noFill/>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82951" name="Rectangle 7">
            <a:extLst>
              <a:ext uri="{FF2B5EF4-FFF2-40B4-BE49-F238E27FC236}">
                <a16:creationId xmlns:a16="http://schemas.microsoft.com/office/drawing/2014/main" id="{D1F23BAA-1102-2E71-BC40-BF86C190D126}"/>
              </a:ext>
            </a:extLst>
          </p:cNvPr>
          <p:cNvSpPr>
            <a:spLocks noGrp="1" noChangeArrowheads="1"/>
          </p:cNvSpPr>
          <p:nvPr>
            <p:ph type="sldNum" sz="quarter" idx="5"/>
          </p:nvPr>
        </p:nvSpPr>
        <p:spPr bwMode="auto">
          <a:xfrm>
            <a:off x="3897313" y="8829675"/>
            <a:ext cx="2982912" cy="465138"/>
          </a:xfrm>
          <a:prstGeom prst="rect">
            <a:avLst/>
          </a:prstGeom>
          <a:noFill/>
          <a:ln>
            <a:noFill/>
          </a:ln>
          <a:effectLst/>
        </p:spPr>
        <p:txBody>
          <a:bodyPr vert="horz" wrap="square" lIns="92446" tIns="46223" rIns="92446" bIns="46223"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024FE2CE-612C-174D-8516-615A330A2F8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Arial" charset="0"/>
        <a:ea typeface="ＭＳ Ｐゴシック" panose="020B0600070205080204" pitchFamily="34" charset="-128"/>
        <a:cs typeface="MS PGothic" charset="0"/>
      </a:defRPr>
    </a:lvl1pPr>
    <a:lvl2pPr marL="457200" algn="l" rtl="0" eaLnBrk="0" fontAlgn="base" hangingPunct="0">
      <a:spcBef>
        <a:spcPct val="30000"/>
      </a:spcBef>
      <a:spcAft>
        <a:spcPct val="0"/>
      </a:spcAft>
      <a:defRPr sz="2400" kern="1200">
        <a:solidFill>
          <a:schemeClr val="tx1"/>
        </a:solidFill>
        <a:latin typeface="Arial"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sz="2400" kern="1200">
        <a:solidFill>
          <a:schemeClr val="tx1"/>
        </a:solidFill>
        <a:latin typeface="Arial"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sz="2400" kern="1200">
        <a:solidFill>
          <a:schemeClr val="tx1"/>
        </a:solidFill>
        <a:latin typeface="Arial"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sz="2400" kern="1200">
        <a:solidFill>
          <a:schemeClr val="tx1"/>
        </a:solidFill>
        <a:latin typeface="Arial" charset="0"/>
        <a:ea typeface="ＭＳ Ｐゴシック"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today and I warn you this is not your typical climate presentation but rather a different paradigm with a unique set of hazards that requires new thinking, and you are not going to be able to ignore this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a:t>
            </a:fld>
            <a:endParaRPr lang="en-US" altLang="en-US" dirty="0"/>
          </a:p>
        </p:txBody>
      </p:sp>
    </p:spTree>
    <p:extLst>
      <p:ext uri="{BB962C8B-B14F-4D97-AF65-F5344CB8AC3E}">
        <p14:creationId xmlns:p14="http://schemas.microsoft.com/office/powerpoint/2010/main" val="284093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weren’t for the aerosol cooling, the total anthropogenic bar would extend farther to the right. As fossil fuel use diminishes, the aerosols will also diminish and the cooling bar will get smaller.</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12</a:t>
            </a:fld>
            <a:endParaRPr lang="en-US" altLang="en-US" dirty="0"/>
          </a:p>
        </p:txBody>
      </p:sp>
    </p:spTree>
    <p:extLst>
      <p:ext uri="{BB962C8B-B14F-4D97-AF65-F5344CB8AC3E}">
        <p14:creationId xmlns:p14="http://schemas.microsoft.com/office/powerpoint/2010/main" val="249133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try to define geoengineering and its relationship to other climate technology.</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14</a:t>
            </a:fld>
            <a:endParaRPr lang="en-US" altLang="en-US" dirty="0"/>
          </a:p>
        </p:txBody>
      </p:sp>
    </p:spTree>
    <p:extLst>
      <p:ext uri="{BB962C8B-B14F-4D97-AF65-F5344CB8AC3E}">
        <p14:creationId xmlns:p14="http://schemas.microsoft.com/office/powerpoint/2010/main" val="98548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scope of climate technology, there is a range of methods we call adaptation. Which address consequences, not cause. Can be very simple, community resilience, taking care where the impacts are greater</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15</a:t>
            </a:fld>
            <a:endParaRPr lang="en-US" altLang="en-US" dirty="0"/>
          </a:p>
        </p:txBody>
      </p:sp>
    </p:spTree>
    <p:extLst>
      <p:ext uri="{BB962C8B-B14F-4D97-AF65-F5344CB8AC3E}">
        <p14:creationId xmlns:p14="http://schemas.microsoft.com/office/powerpoint/2010/main" val="143442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adaptation. Imagine $50 billion as compared to the Oregon budget.</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16</a:t>
            </a:fld>
            <a:endParaRPr lang="en-US" altLang="en-US" dirty="0"/>
          </a:p>
        </p:txBody>
      </p:sp>
    </p:spTree>
    <p:extLst>
      <p:ext uri="{BB962C8B-B14F-4D97-AF65-F5344CB8AC3E}">
        <p14:creationId xmlns:p14="http://schemas.microsoft.com/office/powerpoint/2010/main" val="146487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more adaptation that brings us closer to our subject today.</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17</a:t>
            </a:fld>
            <a:endParaRPr lang="en-US" altLang="en-US" dirty="0"/>
          </a:p>
        </p:txBody>
      </p:sp>
    </p:spTree>
    <p:extLst>
      <p:ext uri="{BB962C8B-B14F-4D97-AF65-F5344CB8AC3E}">
        <p14:creationId xmlns:p14="http://schemas.microsoft.com/office/powerpoint/2010/main" val="322464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then we have mitigation, directly addressing causes (drivers). We have a process or product that depends on fossil fuel and we switch away to reduce or eliminate the GHG emissions.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18</a:t>
            </a:fld>
            <a:endParaRPr lang="en-US" altLang="en-US" dirty="0"/>
          </a:p>
        </p:txBody>
      </p:sp>
    </p:spTree>
    <p:extLst>
      <p:ext uri="{BB962C8B-B14F-4D97-AF65-F5344CB8AC3E}">
        <p14:creationId xmlns:p14="http://schemas.microsoft.com/office/powerpoint/2010/main" val="3910075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something else that falls in the category of mitigation. Cement, steelmaking, petrochemicals, fertilizers, glass making, hydrogen production, </a:t>
            </a:r>
            <a:r>
              <a:rPr lang="en-US" dirty="0" err="1"/>
              <a:t>etc</a:t>
            </a:r>
            <a:r>
              <a:rPr lang="en-US" dirty="0"/>
              <a:t> – all fit here. Possible today because of very high CO2 level in smokestack gases.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19</a:t>
            </a:fld>
            <a:endParaRPr lang="en-US" altLang="en-US" dirty="0"/>
          </a:p>
        </p:txBody>
      </p:sp>
    </p:spTree>
    <p:extLst>
      <p:ext uri="{BB962C8B-B14F-4D97-AF65-F5344CB8AC3E}">
        <p14:creationId xmlns:p14="http://schemas.microsoft.com/office/powerpoint/2010/main" val="124335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also do adaptation and mitigation on natural lands. They can work together – </a:t>
            </a:r>
            <a:r>
              <a:rPr lang="en-US" dirty="0" err="1"/>
              <a:t>eg</a:t>
            </a:r>
            <a:r>
              <a:rPr lang="en-US" dirty="0"/>
              <a:t>, switching to drought tolerant crops means that crops still grow, land does not go barren, more carbon is kept in the soil. Another example: protective forest practices not only save infrastructure at urban/rural boundary but also keep carbon in the soil.</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20</a:t>
            </a:fld>
            <a:endParaRPr lang="en-US" altLang="en-US" dirty="0"/>
          </a:p>
        </p:txBody>
      </p:sp>
    </p:spTree>
    <p:extLst>
      <p:ext uri="{BB962C8B-B14F-4D97-AF65-F5344CB8AC3E}">
        <p14:creationId xmlns:p14="http://schemas.microsoft.com/office/powerpoint/2010/main" val="421468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what about this? Is this geoengineering? Mitigation is about things we’re already doing to change them into green, but this is contemplating a whole new global effort at drawdown.</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21</a:t>
            </a:fld>
            <a:endParaRPr lang="en-US" altLang="en-US" dirty="0"/>
          </a:p>
        </p:txBody>
      </p:sp>
    </p:spTree>
    <p:extLst>
      <p:ext uri="{BB962C8B-B14F-4D97-AF65-F5344CB8AC3E}">
        <p14:creationId xmlns:p14="http://schemas.microsoft.com/office/powerpoint/2010/main" val="93255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isn’t adaptation or mitigation either. This is solving the problem via industrial engineering. Very very tough, huge energy input needed to concentrate the carbon dioxide. Doing the same thing as planting 3 trillion trees. And if DAC doesn’t work, maybe enhanced weathering or an ocean-based approach.</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22</a:t>
            </a:fld>
            <a:endParaRPr lang="en-US" altLang="en-US" dirty="0"/>
          </a:p>
        </p:txBody>
      </p:sp>
    </p:spTree>
    <p:extLst>
      <p:ext uri="{BB962C8B-B14F-4D97-AF65-F5344CB8AC3E}">
        <p14:creationId xmlns:p14="http://schemas.microsoft.com/office/powerpoint/2010/main" val="94425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Our usual paradigm - There is a C cycle on top, through its natural operation we end up with some carbon underground as fossil fuels and some in the atmosphere, and now humans are extracting the buried carbon and transferring it to the atmosphere in the form of CO2, where it heats us up. Then using climate models we have a carbon budget. Very powerful concept. But now we also need to think explicitly about the energy balance.</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a:t>
            </a:fld>
            <a:endParaRPr lang="en-US" altLang="en-US" dirty="0"/>
          </a:p>
        </p:txBody>
      </p:sp>
    </p:spTree>
    <p:extLst>
      <p:ext uri="{BB962C8B-B14F-4D97-AF65-F5344CB8AC3E}">
        <p14:creationId xmlns:p14="http://schemas.microsoft.com/office/powerpoint/2010/main" val="419649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might say that the 3 trillion trees, the DAC and the solar reflection projects are all geoengineering, but the first two get at the root cause of climate change by removing atmospheric CO2, while the third does not.</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23</a:t>
            </a:fld>
            <a:endParaRPr lang="en-US" altLang="en-US" dirty="0"/>
          </a:p>
        </p:txBody>
      </p:sp>
    </p:spTree>
    <p:extLst>
      <p:ext uri="{BB962C8B-B14F-4D97-AF65-F5344CB8AC3E}">
        <p14:creationId xmlns:p14="http://schemas.microsoft.com/office/powerpoint/2010/main" val="243890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OK, so let’s start looking at the actual technologies that are proposed. First, why do this at all?</a:t>
            </a:r>
          </a:p>
          <a:p>
            <a:endParaRPr lang="en-US" dirty="0"/>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25</a:t>
            </a:fld>
            <a:endParaRPr lang="en-US" altLang="en-US" dirty="0"/>
          </a:p>
        </p:txBody>
      </p:sp>
    </p:spTree>
    <p:extLst>
      <p:ext uri="{BB962C8B-B14F-4D97-AF65-F5344CB8AC3E}">
        <p14:creationId xmlns:p14="http://schemas.microsoft.com/office/powerpoint/2010/main" val="375485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 rises we have more and more impact. Worst case avoided but present projection from UNEP, IEA of 2.5-3 degrees is still above what is shown on this slide. We need to have all options researched in case we need them.</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26</a:t>
            </a:fld>
            <a:endParaRPr lang="en-US" altLang="en-US" dirty="0"/>
          </a:p>
        </p:txBody>
      </p:sp>
    </p:spTree>
    <p:extLst>
      <p:ext uri="{BB962C8B-B14F-4D97-AF65-F5344CB8AC3E}">
        <p14:creationId xmlns:p14="http://schemas.microsoft.com/office/powerpoint/2010/main" val="188772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addition to modifying the atmosphere, another project that has been explored is space mirrors. Make sure to note complementary to mitigation, not a replacement.</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27</a:t>
            </a:fld>
            <a:endParaRPr lang="en-US" altLang="en-US" dirty="0"/>
          </a:p>
        </p:txBody>
      </p:sp>
    </p:spTree>
    <p:extLst>
      <p:ext uri="{BB962C8B-B14F-4D97-AF65-F5344CB8AC3E}">
        <p14:creationId xmlns:p14="http://schemas.microsoft.com/office/powerpoint/2010/main" val="338459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Lagrange point – objects stay there, gravitational pull of Sun/Earth balanced by centripetal force. One degree reduction </a:t>
            </a:r>
            <a:r>
              <a:rPr lang="en-US" dirty="0">
                <a:sym typeface="Wingdings" pitchFamily="2" charset="2"/>
              </a:rPr>
              <a:t> 1 degree cooling is pretty accurate. L2 = James Webb telescope. Might take many decades to build, huge materials cost, mine the moon for materials etc. Pretty nuts, really.</a:t>
            </a:r>
            <a:endParaRPr lang="en-US" dirty="0"/>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28</a:t>
            </a:fld>
            <a:endParaRPr lang="en-US" altLang="en-US" dirty="0"/>
          </a:p>
        </p:txBody>
      </p:sp>
    </p:spTree>
    <p:extLst>
      <p:ext uri="{BB962C8B-B14F-4D97-AF65-F5344CB8AC3E}">
        <p14:creationId xmlns:p14="http://schemas.microsoft.com/office/powerpoint/2010/main" val="1429670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 additional light scattering promoted by aerosols. Amount of cooling here is less than what we might need, but its not that far off. Artificial SAI would do the same thing. Note, on graph, how long it took to cool, and how long it took to warm back up.</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29</a:t>
            </a:fld>
            <a:endParaRPr lang="en-US" altLang="en-US" dirty="0"/>
          </a:p>
        </p:txBody>
      </p:sp>
    </p:spTree>
    <p:extLst>
      <p:ext uri="{BB962C8B-B14F-4D97-AF65-F5344CB8AC3E}">
        <p14:creationId xmlns:p14="http://schemas.microsoft.com/office/powerpoint/2010/main" val="3282292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don’t have the infrastructure now, no clearly insuperable technical/engineering barriers foreseen.</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30</a:t>
            </a:fld>
            <a:endParaRPr lang="en-US" altLang="en-US" dirty="0"/>
          </a:p>
        </p:txBody>
      </p:sp>
    </p:spTree>
    <p:extLst>
      <p:ext uri="{BB962C8B-B14F-4D97-AF65-F5344CB8AC3E}">
        <p14:creationId xmlns:p14="http://schemas.microsoft.com/office/powerpoint/2010/main" val="2627371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italics – we saw 2 slides ago from Pinatubo that it the cooling dissipated in a few years, hence continuing to do this year after year would be required. Non-sulfur aerosols would be calcite (calcium carbonate).</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31</a:t>
            </a:fld>
            <a:endParaRPr lang="en-US" altLang="en-US" dirty="0"/>
          </a:p>
        </p:txBody>
      </p:sp>
    </p:spTree>
    <p:extLst>
      <p:ext uri="{BB962C8B-B14F-4D97-AF65-F5344CB8AC3E}">
        <p14:creationId xmlns:p14="http://schemas.microsoft.com/office/powerpoint/2010/main" val="3609365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italics – the reason we need the iterative approach is because we can’t come close to calculating the details – models are limited because the relevant physical processes take place over much smaller dimensions than the grid size. Note that there’s the aerosol radiation (reflection term) but also the aerosol cloud (much more reflection by modifying cloud properties)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32</a:t>
            </a:fld>
            <a:endParaRPr lang="en-US" altLang="en-US" dirty="0"/>
          </a:p>
        </p:txBody>
      </p:sp>
    </p:spTree>
    <p:extLst>
      <p:ext uri="{BB962C8B-B14F-4D97-AF65-F5344CB8AC3E}">
        <p14:creationId xmlns:p14="http://schemas.microsoft.com/office/powerpoint/2010/main" val="2226987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4 – MCB is more like weather control. Nozzle development has been done. Possibly confounding cloud feedbacks – go back a slide, see lighter blue “aerosol-cloud” has a huge error bar.</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33</a:t>
            </a:fld>
            <a:endParaRPr lang="en-US" altLang="en-US" dirty="0"/>
          </a:p>
        </p:txBody>
      </p:sp>
    </p:spTree>
    <p:extLst>
      <p:ext uri="{BB962C8B-B14F-4D97-AF65-F5344CB8AC3E}">
        <p14:creationId xmlns:p14="http://schemas.microsoft.com/office/powerpoint/2010/main" val="60242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energy balance idea – Earth is shining. Natural imbalances occurred over geologic time, but pretty stable over the past 10,000 years. Now by adding GHGs, more IR is absorbed so less gets out </a:t>
            </a:r>
            <a:r>
              <a:rPr lang="en-US" dirty="0">
                <a:sym typeface="Wingdings" pitchFamily="2" charset="2"/>
              </a:rPr>
              <a:t> Sunlight in is greater than IR out</a:t>
            </a:r>
            <a:r>
              <a:rPr lang="en-US" dirty="0"/>
              <a:t>. </a:t>
            </a:r>
          </a:p>
          <a:p>
            <a:r>
              <a:rPr lang="en-US" dirty="0"/>
              <a:t>     One thing is missing here though – the reflection of some of the sunlight. </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a:t>
            </a:fld>
            <a:endParaRPr lang="en-US" altLang="en-US" dirty="0"/>
          </a:p>
        </p:txBody>
      </p:sp>
    </p:spTree>
    <p:extLst>
      <p:ext uri="{BB962C8B-B14F-4D97-AF65-F5344CB8AC3E}">
        <p14:creationId xmlns:p14="http://schemas.microsoft.com/office/powerpoint/2010/main" val="167838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third solar geoengineering method isn’t really solar because it works on the Earthlight side of the energy balance. Cirrus is considered a “warming cloud”. 9/11 produced conditions for an inadvertent climate experiment</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34</a:t>
            </a:fld>
            <a:endParaRPr lang="en-US" altLang="en-US" dirty="0"/>
          </a:p>
        </p:txBody>
      </p:sp>
    </p:spTree>
    <p:extLst>
      <p:ext uri="{BB962C8B-B14F-4D97-AF65-F5344CB8AC3E}">
        <p14:creationId xmlns:p14="http://schemas.microsoft.com/office/powerpoint/2010/main" val="192748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studies of practical delivery methods. Suggests mitigation by changing airplane flight patterns.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35</a:t>
            </a:fld>
            <a:endParaRPr lang="en-US" altLang="en-US" dirty="0"/>
          </a:p>
        </p:txBody>
      </p:sp>
    </p:spTree>
    <p:extLst>
      <p:ext uri="{BB962C8B-B14F-4D97-AF65-F5344CB8AC3E}">
        <p14:creationId xmlns:p14="http://schemas.microsoft.com/office/powerpoint/2010/main" val="1064682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go through the little icons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37</a:t>
            </a:fld>
            <a:endParaRPr lang="en-US" altLang="en-US" dirty="0"/>
          </a:p>
        </p:txBody>
      </p:sp>
    </p:spTree>
    <p:extLst>
      <p:ext uri="{BB962C8B-B14F-4D97-AF65-F5344CB8AC3E}">
        <p14:creationId xmlns:p14="http://schemas.microsoft.com/office/powerpoint/2010/main" val="4067798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is unknown about regional rain variations. Monsoon rains, arctic polar vertex, Amazon rainfall </a:t>
            </a:r>
            <a:r>
              <a:rPr lang="en-US" dirty="0" err="1"/>
              <a:t>etc</a:t>
            </a:r>
            <a:endParaRPr lang="en-US" dirty="0"/>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38</a:t>
            </a:fld>
            <a:endParaRPr lang="en-US" altLang="en-US" dirty="0"/>
          </a:p>
        </p:txBody>
      </p:sp>
    </p:spTree>
    <p:extLst>
      <p:ext uri="{BB962C8B-B14F-4D97-AF65-F5344CB8AC3E}">
        <p14:creationId xmlns:p14="http://schemas.microsoft.com/office/powerpoint/2010/main" val="1162944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go through the little icons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39</a:t>
            </a:fld>
            <a:endParaRPr lang="en-US" altLang="en-US" dirty="0"/>
          </a:p>
        </p:txBody>
      </p:sp>
    </p:spTree>
    <p:extLst>
      <p:ext uri="{BB962C8B-B14F-4D97-AF65-F5344CB8AC3E}">
        <p14:creationId xmlns:p14="http://schemas.microsoft.com/office/powerpoint/2010/main" val="3457250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these hazards, and for other reasons, some would like to preemptively ban any deployment.</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40</a:t>
            </a:fld>
            <a:endParaRPr lang="en-US" altLang="en-US" dirty="0"/>
          </a:p>
        </p:txBody>
      </p:sp>
    </p:spTree>
    <p:extLst>
      <p:ext uri="{BB962C8B-B14F-4D97-AF65-F5344CB8AC3E}">
        <p14:creationId xmlns:p14="http://schemas.microsoft.com/office/powerpoint/2010/main" val="311516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connects to moral hazard generally – reduced urgency for emissions mitigation.</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41</a:t>
            </a:fld>
            <a:endParaRPr lang="en-US" altLang="en-US" dirty="0"/>
          </a:p>
        </p:txBody>
      </p:sp>
    </p:spTree>
    <p:extLst>
      <p:ext uri="{BB962C8B-B14F-4D97-AF65-F5344CB8AC3E}">
        <p14:creationId xmlns:p14="http://schemas.microsoft.com/office/powerpoint/2010/main" val="998111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support for deployment, just for research.</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43</a:t>
            </a:fld>
            <a:endParaRPr lang="en-US" altLang="en-US" dirty="0"/>
          </a:p>
        </p:txBody>
      </p:sp>
    </p:spTree>
    <p:extLst>
      <p:ext uri="{BB962C8B-B14F-4D97-AF65-F5344CB8AC3E}">
        <p14:creationId xmlns:p14="http://schemas.microsoft.com/office/powerpoint/2010/main" val="3269016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 imagine what would happen if we start SG and then there’s an extreme weather event. For all of these but especially (3) the implication is we have limited resources. But the cost of SAI is so cheap as to negate this.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44</a:t>
            </a:fld>
            <a:endParaRPr lang="en-US" altLang="en-US" dirty="0"/>
          </a:p>
        </p:txBody>
      </p:sp>
    </p:spTree>
    <p:extLst>
      <p:ext uri="{BB962C8B-B14F-4D97-AF65-F5344CB8AC3E}">
        <p14:creationId xmlns:p14="http://schemas.microsoft.com/office/powerpoint/2010/main" val="1013351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Decreases to desired levels – some of you may want neither of these technologies, but even if best case scenario = 460 ppm is achieved, the 1.6 degree warming still has very bad impacts. At that point, we can wait for geologic time or use DAC.</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45</a:t>
            </a:fld>
            <a:endParaRPr lang="en-US" altLang="en-US" dirty="0"/>
          </a:p>
        </p:txBody>
      </p:sp>
    </p:spTree>
    <p:extLst>
      <p:ext uri="{BB962C8B-B14F-4D97-AF65-F5344CB8AC3E}">
        <p14:creationId xmlns:p14="http://schemas.microsoft.com/office/powerpoint/2010/main" val="105463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Sunlight yellow. Earthlight orange. Some sunlight is reflected. Reflected sunlight – just as if it never shone on us in the first place. Input sunlight minus reflected sunlight = input energy. Input energy greater than output energy. So energy imbalanced. So temperature rising. </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5</a:t>
            </a:fld>
            <a:endParaRPr lang="en-US" altLang="en-US" dirty="0"/>
          </a:p>
        </p:txBody>
      </p:sp>
    </p:spTree>
    <p:extLst>
      <p:ext uri="{BB962C8B-B14F-4D97-AF65-F5344CB8AC3E}">
        <p14:creationId xmlns:p14="http://schemas.microsoft.com/office/powerpoint/2010/main" val="2747465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Termination shock – particularly strong effect on biodiversity, biome shifts.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46</a:t>
            </a:fld>
            <a:endParaRPr lang="en-US" altLang="en-US" dirty="0"/>
          </a:p>
        </p:txBody>
      </p:sp>
    </p:spTree>
    <p:extLst>
      <p:ext uri="{BB962C8B-B14F-4D97-AF65-F5344CB8AC3E}">
        <p14:creationId xmlns:p14="http://schemas.microsoft.com/office/powerpoint/2010/main" val="255669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come back to the cooling effects. Here just emphasize the 2.72 number and the primacy of CO2 and the easy to read bar chart indicating the relative contributions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6</a:t>
            </a:fld>
            <a:endParaRPr lang="en-US" altLang="en-US" dirty="0"/>
          </a:p>
        </p:txBody>
      </p:sp>
    </p:spTree>
    <p:extLst>
      <p:ext uri="{BB962C8B-B14F-4D97-AF65-F5344CB8AC3E}">
        <p14:creationId xmlns:p14="http://schemas.microsoft.com/office/powerpoint/2010/main" val="391903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get into geoengineering. It’s not just the carbon cycle, its also the reflectivity of sunlight and the overall energy balance.</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7</a:t>
            </a:fld>
            <a:endParaRPr lang="en-US" altLang="en-US" dirty="0"/>
          </a:p>
        </p:txBody>
      </p:sp>
    </p:spTree>
    <p:extLst>
      <p:ext uri="{BB962C8B-B14F-4D97-AF65-F5344CB8AC3E}">
        <p14:creationId xmlns:p14="http://schemas.microsoft.com/office/powerpoint/2010/main" val="314696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that slide again. About 30% of incoming sunlight is reflected. What controls that? (This is a very fast slide).</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8</a:t>
            </a:fld>
            <a:endParaRPr lang="en-US" altLang="en-US" dirty="0"/>
          </a:p>
        </p:txBody>
      </p:sp>
    </p:spTree>
    <p:extLst>
      <p:ext uri="{BB962C8B-B14F-4D97-AF65-F5344CB8AC3E}">
        <p14:creationId xmlns:p14="http://schemas.microsoft.com/office/powerpoint/2010/main" val="130633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repeats bar graph, show cooling from forests</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9</a:t>
            </a:fld>
            <a:endParaRPr lang="en-US" altLang="en-US" dirty="0"/>
          </a:p>
        </p:txBody>
      </p:sp>
    </p:spTree>
    <p:extLst>
      <p:ext uri="{BB962C8B-B14F-4D97-AF65-F5344CB8AC3E}">
        <p14:creationId xmlns:p14="http://schemas.microsoft.com/office/powerpoint/2010/main" val="33560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an idea of the power of the albedo.</a:t>
            </a:r>
          </a:p>
        </p:txBody>
      </p:sp>
      <p:sp>
        <p:nvSpPr>
          <p:cNvPr id="4" name="Slide Number Placeholder 3"/>
          <p:cNvSpPr>
            <a:spLocks noGrp="1"/>
          </p:cNvSpPr>
          <p:nvPr>
            <p:ph type="sldNum" sz="quarter" idx="5"/>
          </p:nvPr>
        </p:nvSpPr>
        <p:spPr/>
        <p:txBody>
          <a:bodyPr/>
          <a:lstStyle/>
          <a:p>
            <a:pPr>
              <a:defRPr/>
            </a:pPr>
            <a:fld id="{024FE2CE-612C-174D-8516-615A330A2F89}" type="slidenum">
              <a:rPr lang="en-US" altLang="en-US" smtClean="0"/>
              <a:pPr>
                <a:defRPr/>
              </a:pPr>
              <a:t>11</a:t>
            </a:fld>
            <a:endParaRPr lang="en-US" altLang="en-US" dirty="0"/>
          </a:p>
        </p:txBody>
      </p:sp>
    </p:spTree>
    <p:extLst>
      <p:ext uri="{BB962C8B-B14F-4D97-AF65-F5344CB8AC3E}">
        <p14:creationId xmlns:p14="http://schemas.microsoft.com/office/powerpoint/2010/main" val="183197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0A53732-CECF-BC12-3C4C-C2E453A939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1E9733-E9C1-8D2A-70D1-E013795D0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5EE4D4-C472-94E1-F26C-7D11E2512E46}"/>
              </a:ext>
            </a:extLst>
          </p:cNvPr>
          <p:cNvSpPr>
            <a:spLocks noGrp="1" noChangeArrowheads="1"/>
          </p:cNvSpPr>
          <p:nvPr>
            <p:ph type="sldNum" sz="quarter" idx="12"/>
          </p:nvPr>
        </p:nvSpPr>
        <p:spPr>
          <a:ln/>
        </p:spPr>
        <p:txBody>
          <a:bodyPr/>
          <a:lstStyle>
            <a:lvl1pPr>
              <a:defRPr/>
            </a:lvl1pPr>
          </a:lstStyle>
          <a:p>
            <a:pPr>
              <a:defRPr/>
            </a:pPr>
            <a:fld id="{8994956D-9EAD-394A-A46A-9BF5C565F1B7}" type="slidenum">
              <a:rPr lang="en-US" altLang="en-US"/>
              <a:pPr>
                <a:defRPr/>
              </a:pPr>
              <a:t>‹#›</a:t>
            </a:fld>
            <a:endParaRPr lang="en-US" altLang="en-US" dirty="0"/>
          </a:p>
        </p:txBody>
      </p:sp>
    </p:spTree>
    <p:extLst>
      <p:ext uri="{BB962C8B-B14F-4D97-AF65-F5344CB8AC3E}">
        <p14:creationId xmlns:p14="http://schemas.microsoft.com/office/powerpoint/2010/main" val="158440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1157F3-E23B-DC36-C131-4CE65AAEEF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19C9F2-445E-590D-065F-1BEA9329E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2DE01B-1E0F-3F32-2056-1576E474D69A}"/>
              </a:ext>
            </a:extLst>
          </p:cNvPr>
          <p:cNvSpPr>
            <a:spLocks noGrp="1" noChangeArrowheads="1"/>
          </p:cNvSpPr>
          <p:nvPr>
            <p:ph type="sldNum" sz="quarter" idx="12"/>
          </p:nvPr>
        </p:nvSpPr>
        <p:spPr>
          <a:ln/>
        </p:spPr>
        <p:txBody>
          <a:bodyPr/>
          <a:lstStyle>
            <a:lvl1pPr>
              <a:defRPr/>
            </a:lvl1pPr>
          </a:lstStyle>
          <a:p>
            <a:pPr>
              <a:defRPr/>
            </a:pPr>
            <a:fld id="{EAB7375A-82B8-EE46-BF96-8A449C296347}" type="slidenum">
              <a:rPr lang="en-US" altLang="en-US"/>
              <a:pPr>
                <a:defRPr/>
              </a:pPr>
              <a:t>‹#›</a:t>
            </a:fld>
            <a:endParaRPr lang="en-US" altLang="en-US" dirty="0"/>
          </a:p>
        </p:txBody>
      </p:sp>
    </p:spTree>
    <p:extLst>
      <p:ext uri="{BB962C8B-B14F-4D97-AF65-F5344CB8AC3E}">
        <p14:creationId xmlns:p14="http://schemas.microsoft.com/office/powerpoint/2010/main" val="97337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696CFE-CE9E-D56E-E862-E08F9A3664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057237-8360-EB43-6D81-8FFA395979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ADD39B-4CE7-F0BD-A03F-F78F8E3F09C9}"/>
              </a:ext>
            </a:extLst>
          </p:cNvPr>
          <p:cNvSpPr>
            <a:spLocks noGrp="1" noChangeArrowheads="1"/>
          </p:cNvSpPr>
          <p:nvPr>
            <p:ph type="sldNum" sz="quarter" idx="12"/>
          </p:nvPr>
        </p:nvSpPr>
        <p:spPr>
          <a:ln/>
        </p:spPr>
        <p:txBody>
          <a:bodyPr/>
          <a:lstStyle>
            <a:lvl1pPr>
              <a:defRPr/>
            </a:lvl1pPr>
          </a:lstStyle>
          <a:p>
            <a:pPr>
              <a:defRPr/>
            </a:pPr>
            <a:fld id="{18099CF1-7C99-A940-9F09-D93FA6C78824}" type="slidenum">
              <a:rPr lang="en-US" altLang="en-US"/>
              <a:pPr>
                <a:defRPr/>
              </a:pPr>
              <a:t>‹#›</a:t>
            </a:fld>
            <a:endParaRPr lang="en-US" altLang="en-US" dirty="0"/>
          </a:p>
        </p:txBody>
      </p:sp>
    </p:spTree>
    <p:extLst>
      <p:ext uri="{BB962C8B-B14F-4D97-AF65-F5344CB8AC3E}">
        <p14:creationId xmlns:p14="http://schemas.microsoft.com/office/powerpoint/2010/main" val="3731778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0694B02-59CF-5E47-E12A-73E799AA2C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C3C8BE-AE8C-5C6D-374A-5E600C957A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26465A-8FB0-5785-2153-E9DA52F4D8F0}"/>
              </a:ext>
            </a:extLst>
          </p:cNvPr>
          <p:cNvSpPr>
            <a:spLocks noGrp="1" noChangeArrowheads="1"/>
          </p:cNvSpPr>
          <p:nvPr>
            <p:ph type="sldNum" sz="quarter" idx="12"/>
          </p:nvPr>
        </p:nvSpPr>
        <p:spPr>
          <a:ln/>
        </p:spPr>
        <p:txBody>
          <a:bodyPr/>
          <a:lstStyle>
            <a:lvl1pPr>
              <a:defRPr/>
            </a:lvl1pPr>
          </a:lstStyle>
          <a:p>
            <a:pPr>
              <a:defRPr/>
            </a:pPr>
            <a:fld id="{C99E2FBC-985A-1D49-8DEF-2E3449393D72}" type="slidenum">
              <a:rPr lang="en-US" altLang="en-US"/>
              <a:pPr>
                <a:defRPr/>
              </a:pPr>
              <a:t>‹#›</a:t>
            </a:fld>
            <a:endParaRPr lang="en-US" altLang="en-US" dirty="0"/>
          </a:p>
        </p:txBody>
      </p:sp>
    </p:spTree>
    <p:extLst>
      <p:ext uri="{BB962C8B-B14F-4D97-AF65-F5344CB8AC3E}">
        <p14:creationId xmlns:p14="http://schemas.microsoft.com/office/powerpoint/2010/main" val="12757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E095B0-68D3-AB04-A42B-3831EAAEBF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2B0369-FF7C-7A65-0660-F511C718C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9328A1-A363-9CB4-9AFF-F45A4CA00C94}"/>
              </a:ext>
            </a:extLst>
          </p:cNvPr>
          <p:cNvSpPr>
            <a:spLocks noGrp="1" noChangeArrowheads="1"/>
          </p:cNvSpPr>
          <p:nvPr>
            <p:ph type="sldNum" sz="quarter" idx="12"/>
          </p:nvPr>
        </p:nvSpPr>
        <p:spPr>
          <a:ln/>
        </p:spPr>
        <p:txBody>
          <a:bodyPr/>
          <a:lstStyle>
            <a:lvl1pPr>
              <a:defRPr/>
            </a:lvl1pPr>
          </a:lstStyle>
          <a:p>
            <a:pPr>
              <a:defRPr/>
            </a:pPr>
            <a:fld id="{C033B419-325C-F543-BEE1-7F127A846B40}" type="slidenum">
              <a:rPr lang="en-US" altLang="en-US"/>
              <a:pPr>
                <a:defRPr/>
              </a:pPr>
              <a:t>‹#›</a:t>
            </a:fld>
            <a:endParaRPr lang="en-US" altLang="en-US" dirty="0"/>
          </a:p>
        </p:txBody>
      </p:sp>
    </p:spTree>
    <p:extLst>
      <p:ext uri="{BB962C8B-B14F-4D97-AF65-F5344CB8AC3E}">
        <p14:creationId xmlns:p14="http://schemas.microsoft.com/office/powerpoint/2010/main" val="279144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B88690-2F29-7285-308F-66DF9A40BF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B84877-A9FF-5B13-B706-1116E97D7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49C7C3-51C4-174F-EB28-66F86A48669A}"/>
              </a:ext>
            </a:extLst>
          </p:cNvPr>
          <p:cNvSpPr>
            <a:spLocks noGrp="1" noChangeArrowheads="1"/>
          </p:cNvSpPr>
          <p:nvPr>
            <p:ph type="sldNum" sz="quarter" idx="12"/>
          </p:nvPr>
        </p:nvSpPr>
        <p:spPr>
          <a:ln/>
        </p:spPr>
        <p:txBody>
          <a:bodyPr/>
          <a:lstStyle>
            <a:lvl1pPr>
              <a:defRPr/>
            </a:lvl1pPr>
          </a:lstStyle>
          <a:p>
            <a:pPr>
              <a:defRPr/>
            </a:pPr>
            <a:fld id="{E65ECB10-0186-BA4D-9062-5F0DD21A6890}" type="slidenum">
              <a:rPr lang="en-US" altLang="en-US"/>
              <a:pPr>
                <a:defRPr/>
              </a:pPr>
              <a:t>‹#›</a:t>
            </a:fld>
            <a:endParaRPr lang="en-US" altLang="en-US" dirty="0"/>
          </a:p>
        </p:txBody>
      </p:sp>
    </p:spTree>
    <p:extLst>
      <p:ext uri="{BB962C8B-B14F-4D97-AF65-F5344CB8AC3E}">
        <p14:creationId xmlns:p14="http://schemas.microsoft.com/office/powerpoint/2010/main" val="108675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C302036-15D1-31A1-CE70-9F1367F1A9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5779E4-E5B0-9428-C65D-0A9F95BEAA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44BD6F-D575-65CA-7138-D6534BAB1B16}"/>
              </a:ext>
            </a:extLst>
          </p:cNvPr>
          <p:cNvSpPr>
            <a:spLocks noGrp="1" noChangeArrowheads="1"/>
          </p:cNvSpPr>
          <p:nvPr>
            <p:ph type="sldNum" sz="quarter" idx="12"/>
          </p:nvPr>
        </p:nvSpPr>
        <p:spPr>
          <a:ln/>
        </p:spPr>
        <p:txBody>
          <a:bodyPr/>
          <a:lstStyle>
            <a:lvl1pPr>
              <a:defRPr/>
            </a:lvl1pPr>
          </a:lstStyle>
          <a:p>
            <a:pPr>
              <a:defRPr/>
            </a:pPr>
            <a:fld id="{E1DA40B3-FE40-3844-9BEF-686F81BD02EA}" type="slidenum">
              <a:rPr lang="en-US" altLang="en-US"/>
              <a:pPr>
                <a:defRPr/>
              </a:pPr>
              <a:t>‹#›</a:t>
            </a:fld>
            <a:endParaRPr lang="en-US" altLang="en-US" dirty="0"/>
          </a:p>
        </p:txBody>
      </p:sp>
    </p:spTree>
    <p:extLst>
      <p:ext uri="{BB962C8B-B14F-4D97-AF65-F5344CB8AC3E}">
        <p14:creationId xmlns:p14="http://schemas.microsoft.com/office/powerpoint/2010/main" val="255360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C9EF16-5545-3DB2-C2C4-D2593925AD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A1756F-C90D-BD2C-20A1-A288D566C0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C0B3B2-3C48-B331-1EF6-F5069E1400A1}"/>
              </a:ext>
            </a:extLst>
          </p:cNvPr>
          <p:cNvSpPr>
            <a:spLocks noGrp="1" noChangeArrowheads="1"/>
          </p:cNvSpPr>
          <p:nvPr>
            <p:ph type="sldNum" sz="quarter" idx="12"/>
          </p:nvPr>
        </p:nvSpPr>
        <p:spPr>
          <a:ln/>
        </p:spPr>
        <p:txBody>
          <a:bodyPr/>
          <a:lstStyle>
            <a:lvl1pPr>
              <a:defRPr/>
            </a:lvl1pPr>
          </a:lstStyle>
          <a:p>
            <a:pPr>
              <a:defRPr/>
            </a:pPr>
            <a:fld id="{EA316568-B85B-8F4C-AB3A-BE95560CCDA9}" type="slidenum">
              <a:rPr lang="en-US" altLang="en-US"/>
              <a:pPr>
                <a:defRPr/>
              </a:pPr>
              <a:t>‹#›</a:t>
            </a:fld>
            <a:endParaRPr lang="en-US" altLang="en-US" dirty="0"/>
          </a:p>
        </p:txBody>
      </p:sp>
    </p:spTree>
    <p:extLst>
      <p:ext uri="{BB962C8B-B14F-4D97-AF65-F5344CB8AC3E}">
        <p14:creationId xmlns:p14="http://schemas.microsoft.com/office/powerpoint/2010/main" val="100334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E747B5-05A0-F8EA-C886-91FFC4BA2C8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1B69744-04EE-2770-D700-FB66F54B5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FACD201-2265-5ED7-912A-E364F0D08A25}"/>
              </a:ext>
            </a:extLst>
          </p:cNvPr>
          <p:cNvSpPr>
            <a:spLocks noGrp="1" noChangeArrowheads="1"/>
          </p:cNvSpPr>
          <p:nvPr>
            <p:ph type="sldNum" sz="quarter" idx="12"/>
          </p:nvPr>
        </p:nvSpPr>
        <p:spPr>
          <a:ln/>
        </p:spPr>
        <p:txBody>
          <a:bodyPr/>
          <a:lstStyle>
            <a:lvl1pPr>
              <a:defRPr/>
            </a:lvl1pPr>
          </a:lstStyle>
          <a:p>
            <a:pPr>
              <a:defRPr/>
            </a:pPr>
            <a:fld id="{4114B112-BC29-2E4B-ADEF-0CF18698BA18}" type="slidenum">
              <a:rPr lang="en-US" altLang="en-US"/>
              <a:pPr>
                <a:defRPr/>
              </a:pPr>
              <a:t>‹#›</a:t>
            </a:fld>
            <a:endParaRPr lang="en-US" altLang="en-US" dirty="0"/>
          </a:p>
        </p:txBody>
      </p:sp>
    </p:spTree>
    <p:extLst>
      <p:ext uri="{BB962C8B-B14F-4D97-AF65-F5344CB8AC3E}">
        <p14:creationId xmlns:p14="http://schemas.microsoft.com/office/powerpoint/2010/main" val="321516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7E8D50-0B86-FE74-55F8-B875152B5FE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95A7A-2B37-A1F0-26EC-E122C7F3F6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87D9A4-4020-6249-0F1B-7FDFB97578EE}"/>
              </a:ext>
            </a:extLst>
          </p:cNvPr>
          <p:cNvSpPr>
            <a:spLocks noGrp="1" noChangeArrowheads="1"/>
          </p:cNvSpPr>
          <p:nvPr>
            <p:ph type="sldNum" sz="quarter" idx="12"/>
          </p:nvPr>
        </p:nvSpPr>
        <p:spPr>
          <a:ln/>
        </p:spPr>
        <p:txBody>
          <a:bodyPr/>
          <a:lstStyle>
            <a:lvl1pPr>
              <a:defRPr/>
            </a:lvl1pPr>
          </a:lstStyle>
          <a:p>
            <a:pPr>
              <a:defRPr/>
            </a:pPr>
            <a:fld id="{F94BD09D-7AB3-604B-B69A-C8A1578FA22A}" type="slidenum">
              <a:rPr lang="en-US" altLang="en-US"/>
              <a:pPr>
                <a:defRPr/>
              </a:pPr>
              <a:t>‹#›</a:t>
            </a:fld>
            <a:endParaRPr lang="en-US" altLang="en-US" dirty="0"/>
          </a:p>
        </p:txBody>
      </p:sp>
    </p:spTree>
    <p:extLst>
      <p:ext uri="{BB962C8B-B14F-4D97-AF65-F5344CB8AC3E}">
        <p14:creationId xmlns:p14="http://schemas.microsoft.com/office/powerpoint/2010/main" val="225491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D1F4F5-8742-90EC-D440-AB63D0155C7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DE32DB7-07E7-E36E-6818-5CF4DE33E3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3CE113-50D5-3799-1ADF-3E25A6B3CFC8}"/>
              </a:ext>
            </a:extLst>
          </p:cNvPr>
          <p:cNvSpPr>
            <a:spLocks noGrp="1" noChangeArrowheads="1"/>
          </p:cNvSpPr>
          <p:nvPr>
            <p:ph type="sldNum" sz="quarter" idx="12"/>
          </p:nvPr>
        </p:nvSpPr>
        <p:spPr>
          <a:ln/>
        </p:spPr>
        <p:txBody>
          <a:bodyPr/>
          <a:lstStyle>
            <a:lvl1pPr>
              <a:defRPr/>
            </a:lvl1pPr>
          </a:lstStyle>
          <a:p>
            <a:pPr>
              <a:defRPr/>
            </a:pPr>
            <a:fld id="{1732AB39-CB2C-DB48-8C5E-7032FBF19761}" type="slidenum">
              <a:rPr lang="en-US" altLang="en-US"/>
              <a:pPr>
                <a:defRPr/>
              </a:pPr>
              <a:t>‹#›</a:t>
            </a:fld>
            <a:endParaRPr lang="en-US" altLang="en-US" dirty="0"/>
          </a:p>
        </p:txBody>
      </p:sp>
    </p:spTree>
    <p:extLst>
      <p:ext uri="{BB962C8B-B14F-4D97-AF65-F5344CB8AC3E}">
        <p14:creationId xmlns:p14="http://schemas.microsoft.com/office/powerpoint/2010/main" val="23932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F9FA5D-B061-2593-4380-5D7BCB18D9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34C22E-5648-1A8B-0884-1A10FD267E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AD5B65-07AF-50A0-7CB6-D63DD2279077}"/>
              </a:ext>
            </a:extLst>
          </p:cNvPr>
          <p:cNvSpPr>
            <a:spLocks noGrp="1" noChangeArrowheads="1"/>
          </p:cNvSpPr>
          <p:nvPr>
            <p:ph type="sldNum" sz="quarter" idx="12"/>
          </p:nvPr>
        </p:nvSpPr>
        <p:spPr>
          <a:ln/>
        </p:spPr>
        <p:txBody>
          <a:bodyPr/>
          <a:lstStyle>
            <a:lvl1pPr>
              <a:defRPr/>
            </a:lvl1pPr>
          </a:lstStyle>
          <a:p>
            <a:pPr>
              <a:defRPr/>
            </a:pPr>
            <a:fld id="{6B742B64-9207-E64E-A1EB-3F501B3B6CA3}" type="slidenum">
              <a:rPr lang="en-US" altLang="en-US"/>
              <a:pPr>
                <a:defRPr/>
              </a:pPr>
              <a:t>‹#›</a:t>
            </a:fld>
            <a:endParaRPr lang="en-US" altLang="en-US" dirty="0"/>
          </a:p>
        </p:txBody>
      </p:sp>
    </p:spTree>
    <p:extLst>
      <p:ext uri="{BB962C8B-B14F-4D97-AF65-F5344CB8AC3E}">
        <p14:creationId xmlns:p14="http://schemas.microsoft.com/office/powerpoint/2010/main" val="221866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70F809-86CB-47AE-20FE-B0E2FEEB7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106E1E-68C1-8C92-F941-6580C0DD0F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91F23A-C252-3467-6A5F-50DFE792E399}"/>
              </a:ext>
            </a:extLst>
          </p:cNvPr>
          <p:cNvSpPr>
            <a:spLocks noGrp="1" noChangeArrowheads="1"/>
          </p:cNvSpPr>
          <p:nvPr>
            <p:ph type="sldNum" sz="quarter" idx="12"/>
          </p:nvPr>
        </p:nvSpPr>
        <p:spPr>
          <a:ln/>
        </p:spPr>
        <p:txBody>
          <a:bodyPr/>
          <a:lstStyle>
            <a:lvl1pPr>
              <a:defRPr/>
            </a:lvl1pPr>
          </a:lstStyle>
          <a:p>
            <a:pPr>
              <a:defRPr/>
            </a:pPr>
            <a:fld id="{0D02C712-6360-8943-9700-F6CAA96A5F84}" type="slidenum">
              <a:rPr lang="en-US" altLang="en-US"/>
              <a:pPr>
                <a:defRPr/>
              </a:pPr>
              <a:t>‹#›</a:t>
            </a:fld>
            <a:endParaRPr lang="en-US" altLang="en-US" dirty="0"/>
          </a:p>
        </p:txBody>
      </p:sp>
    </p:spTree>
    <p:extLst>
      <p:ext uri="{BB962C8B-B14F-4D97-AF65-F5344CB8AC3E}">
        <p14:creationId xmlns:p14="http://schemas.microsoft.com/office/powerpoint/2010/main" val="4289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CE5"/>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F258CE-2BC3-8034-2ED1-C83A171AF41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A7F0665-11C3-5661-9C09-DCF5611BBCA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8420" name="Rectangle 4">
            <a:extLst>
              <a:ext uri="{FF2B5EF4-FFF2-40B4-BE49-F238E27FC236}">
                <a16:creationId xmlns:a16="http://schemas.microsoft.com/office/drawing/2014/main" id="{8597B746-4388-64B8-7935-DDF7F1F99BF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88421" name="Rectangle 5">
            <a:extLst>
              <a:ext uri="{FF2B5EF4-FFF2-40B4-BE49-F238E27FC236}">
                <a16:creationId xmlns:a16="http://schemas.microsoft.com/office/drawing/2014/main" id="{A0DBBD92-7440-7847-4E0F-ED5B00C0C04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88422" name="Rectangle 6">
            <a:extLst>
              <a:ext uri="{FF2B5EF4-FFF2-40B4-BE49-F238E27FC236}">
                <a16:creationId xmlns:a16="http://schemas.microsoft.com/office/drawing/2014/main" id="{7875294A-10FC-3BD6-7DA8-6F1D9E0D86C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C66998FF-F8D9-DE4C-908F-613224BE7C1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fromknowledgetopower.com/"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doi.org/10.17226/25762" TargetMode="External"/><Relationship Id="rId5" Type="http://schemas.openxmlformats.org/officeDocument/2006/relationships/hyperlink" Target="https://www.unep.org/resources/report/Solar-Radiation-Modification-research-deployment" TargetMode="External"/><Relationship Id="rId4" Type="http://schemas.openxmlformats.org/officeDocument/2006/relationships/hyperlink" Target="https://www.linkedin.com/in/johnperon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6FDF4674-F501-65DC-29DF-A703203860E4}"/>
              </a:ext>
            </a:extLst>
          </p:cNvPr>
          <p:cNvSpPr txBox="1">
            <a:spLocks noChangeArrowheads="1"/>
          </p:cNvSpPr>
          <p:nvPr/>
        </p:nvSpPr>
        <p:spPr bwMode="auto">
          <a:xfrm>
            <a:off x="1752862" y="658812"/>
            <a:ext cx="5638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Geoengineering: The Big Picture</a:t>
            </a:r>
          </a:p>
        </p:txBody>
      </p:sp>
      <p:sp>
        <p:nvSpPr>
          <p:cNvPr id="17410" name="TextBox 1">
            <a:extLst>
              <a:ext uri="{FF2B5EF4-FFF2-40B4-BE49-F238E27FC236}">
                <a16:creationId xmlns:a16="http://schemas.microsoft.com/office/drawing/2014/main" id="{BC956C1E-192B-0642-4307-653E9DEB27C7}"/>
              </a:ext>
            </a:extLst>
          </p:cNvPr>
          <p:cNvSpPr txBox="1">
            <a:spLocks noChangeArrowheads="1"/>
          </p:cNvSpPr>
          <p:nvPr/>
        </p:nvSpPr>
        <p:spPr bwMode="auto">
          <a:xfrm>
            <a:off x="990600" y="2271934"/>
            <a:ext cx="38947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Dr. John </a:t>
            </a:r>
            <a:r>
              <a:rPr lang="en-US" alt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Perona</a:t>
            </a:r>
            <a:endPar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pPr>
            <a:r>
              <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Department of Chemistry</a:t>
            </a:r>
          </a:p>
          <a:p>
            <a:pPr>
              <a:spcBef>
                <a:spcPct val="0"/>
              </a:spcBef>
              <a:buFontTx/>
              <a:buNone/>
            </a:pPr>
            <a:r>
              <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Portland State University</a:t>
            </a:r>
          </a:p>
          <a:p>
            <a:pPr>
              <a:spcBef>
                <a:spcPct val="0"/>
              </a:spcBef>
              <a:buFontTx/>
              <a:buNone/>
            </a:pPr>
            <a:endPar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pPr>
            <a:r>
              <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Electrify Now</a:t>
            </a:r>
          </a:p>
          <a:p>
            <a:pPr>
              <a:spcBef>
                <a:spcPct val="0"/>
              </a:spcBef>
              <a:buFontTx/>
              <a:buNone/>
            </a:pPr>
            <a:r>
              <a:rPr lang="en-US" alt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15 March 2023</a:t>
            </a:r>
          </a:p>
        </p:txBody>
      </p:sp>
      <p:pic>
        <p:nvPicPr>
          <p:cNvPr id="17411" name="Picture 5">
            <a:extLst>
              <a:ext uri="{FF2B5EF4-FFF2-40B4-BE49-F238E27FC236}">
                <a16:creationId xmlns:a16="http://schemas.microsoft.com/office/drawing/2014/main" id="{5AFAEA5D-CEC6-1947-9679-0E52582BE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71934"/>
            <a:ext cx="2119354" cy="309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a:extLst>
              <a:ext uri="{FF2B5EF4-FFF2-40B4-BE49-F238E27FC236}">
                <a16:creationId xmlns:a16="http://schemas.microsoft.com/office/drawing/2014/main" id="{96789910-47C8-4A39-A217-E6B1041C315D}"/>
              </a:ext>
            </a:extLst>
          </p:cNvPr>
          <p:cNvSpPr txBox="1">
            <a:spLocks noChangeArrowheads="1"/>
          </p:cNvSpPr>
          <p:nvPr/>
        </p:nvSpPr>
        <p:spPr bwMode="auto">
          <a:xfrm>
            <a:off x="5113984" y="5451466"/>
            <a:ext cx="378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www.fromknowledgetopower.com</a:t>
            </a:r>
            <a:endParaRPr lang="en-US" alt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a:extLst>
              <a:ext uri="{FF2B5EF4-FFF2-40B4-BE49-F238E27FC236}">
                <a16:creationId xmlns:a16="http://schemas.microsoft.com/office/drawing/2014/main" id="{010F29FB-8C78-0846-9BED-DDDE7A7666DE}"/>
              </a:ext>
            </a:extLst>
          </p:cNvPr>
          <p:cNvSpPr txBox="1">
            <a:spLocks noChangeArrowheads="1"/>
          </p:cNvSpPr>
          <p:nvPr/>
        </p:nvSpPr>
        <p:spPr bwMode="auto">
          <a:xfrm>
            <a:off x="6934200" y="5211058"/>
            <a:ext cx="1822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IPCC6 WG1, 2022</a:t>
            </a:r>
          </a:p>
        </p:txBody>
      </p:sp>
      <p:sp>
        <p:nvSpPr>
          <p:cNvPr id="2" name="TextBox 1">
            <a:extLst>
              <a:ext uri="{FF2B5EF4-FFF2-40B4-BE49-F238E27FC236}">
                <a16:creationId xmlns:a16="http://schemas.microsoft.com/office/drawing/2014/main" id="{0FE48DCD-C09A-244C-9CB2-2E31A6576DBF}"/>
              </a:ext>
            </a:extLst>
          </p:cNvPr>
          <p:cNvSpPr txBox="1"/>
          <p:nvPr/>
        </p:nvSpPr>
        <p:spPr>
          <a:xfrm>
            <a:off x="1294189" y="253423"/>
            <a:ext cx="685800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ea typeface="Bookman Old Style" charset="0"/>
                <a:cs typeface="Calibri" panose="020F0502020204030204" pitchFamily="34" charset="0"/>
              </a:rPr>
              <a:t>Albedo changes: human land use, black soot</a:t>
            </a:r>
            <a:endParaRPr lang="en-US" sz="2800" b="1" dirty="0">
              <a:solidFill>
                <a:srgbClr val="C00000"/>
              </a:solidFill>
              <a:latin typeface="Calibri" panose="020F0502020204030204" pitchFamily="34" charset="0"/>
              <a:ea typeface="Bookman Old Style" charset="0"/>
              <a:cs typeface="Calibri" panose="020F0502020204030204" pitchFamily="34" charset="0"/>
            </a:endParaRPr>
          </a:p>
        </p:txBody>
      </p:sp>
      <p:sp>
        <p:nvSpPr>
          <p:cNvPr id="7" name="Text Box 5">
            <a:extLst>
              <a:ext uri="{FF2B5EF4-FFF2-40B4-BE49-F238E27FC236}">
                <a16:creationId xmlns:a16="http://schemas.microsoft.com/office/drawing/2014/main" id="{8C7CF8EE-9630-704E-897F-FA9A873C7C39}"/>
              </a:ext>
            </a:extLst>
          </p:cNvPr>
          <p:cNvSpPr txBox="1">
            <a:spLocks noChangeArrowheads="1"/>
          </p:cNvSpPr>
          <p:nvPr/>
        </p:nvSpPr>
        <p:spPr bwMode="auto">
          <a:xfrm>
            <a:off x="914400" y="5773580"/>
            <a:ext cx="76175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rgbClr val="002060"/>
                </a:solidFill>
                <a:latin typeface="Calibri" panose="020F0502020204030204" pitchFamily="34" charset="0"/>
                <a:cs typeface="Calibri" panose="020F0502020204030204" pitchFamily="34" charset="0"/>
              </a:rPr>
              <a:t>Land use </a:t>
            </a:r>
            <a:r>
              <a:rPr lang="en-US" altLang="en-US" sz="2400" u="sng" dirty="0">
                <a:solidFill>
                  <a:srgbClr val="002060"/>
                </a:solidFill>
                <a:latin typeface="Calibri" panose="020F0502020204030204" pitchFamily="34" charset="0"/>
                <a:cs typeface="Calibri" panose="020F0502020204030204" pitchFamily="34" charset="0"/>
              </a:rPr>
              <a:t>albedo effect</a:t>
            </a:r>
            <a:r>
              <a:rPr lang="en-US" altLang="en-US" sz="2400" dirty="0">
                <a:solidFill>
                  <a:srgbClr val="002060"/>
                </a:solidFill>
                <a:latin typeface="Calibri" panose="020F0502020204030204" pitchFamily="34" charset="0"/>
                <a:cs typeface="Calibri" panose="020F0502020204030204" pitchFamily="34" charset="0"/>
              </a:rPr>
              <a:t>: </a:t>
            </a:r>
            <a:r>
              <a:rPr lang="en-US" altLang="en-US" sz="2400" i="1" dirty="0">
                <a:solidFill>
                  <a:srgbClr val="002060"/>
                </a:solidFill>
                <a:latin typeface="Calibri" panose="020F0502020204030204" pitchFamily="34" charset="0"/>
                <a:cs typeface="Calibri" panose="020F0502020204030204" pitchFamily="34" charset="0"/>
              </a:rPr>
              <a:t>cooling</a:t>
            </a:r>
            <a:r>
              <a:rPr lang="en-US" altLang="en-US" sz="2400" dirty="0">
                <a:solidFill>
                  <a:srgbClr val="002060"/>
                </a:solidFill>
                <a:latin typeface="Calibri" panose="020F0502020204030204" pitchFamily="34" charset="0"/>
                <a:cs typeface="Calibri" panose="020F0502020204030204" pitchFamily="34" charset="0"/>
              </a:rPr>
              <a:t>, mainly from deforestation</a:t>
            </a:r>
          </a:p>
          <a:p>
            <a:r>
              <a:rPr lang="en-US" altLang="en-US" sz="2400" dirty="0">
                <a:solidFill>
                  <a:srgbClr val="002060"/>
                </a:solidFill>
                <a:latin typeface="Calibri" panose="020F0502020204030204" pitchFamily="34" charset="0"/>
                <a:cs typeface="Calibri" panose="020F0502020204030204" pitchFamily="34" charset="0"/>
              </a:rPr>
              <a:t>Land use change contribution to warming today  ~ 10%</a:t>
            </a:r>
          </a:p>
        </p:txBody>
      </p:sp>
      <p:pic>
        <p:nvPicPr>
          <p:cNvPr id="1026" name="Picture 2">
            <a:extLst>
              <a:ext uri="{FF2B5EF4-FFF2-40B4-BE49-F238E27FC236}">
                <a16:creationId xmlns:a16="http://schemas.microsoft.com/office/drawing/2014/main" id="{12D37A15-7F7E-581A-E77E-AE8AC0108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64150"/>
            <a:ext cx="7617578" cy="423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9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ss of Arctic sea ice impacting Atlantic Ocean water circulation system |  YaleNews">
            <a:extLst>
              <a:ext uri="{FF2B5EF4-FFF2-40B4-BE49-F238E27FC236}">
                <a16:creationId xmlns:a16="http://schemas.microsoft.com/office/drawing/2014/main" id="{69602E0C-30D6-BC4C-9F08-16CA2DAC6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56" y="914400"/>
            <a:ext cx="4095013" cy="2387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807E08-4FBC-9F4C-87E6-1108E0187969}"/>
              </a:ext>
            </a:extLst>
          </p:cNvPr>
          <p:cNvPicPr>
            <a:picLocks noChangeAspect="1"/>
          </p:cNvPicPr>
          <p:nvPr/>
        </p:nvPicPr>
        <p:blipFill>
          <a:blip r:embed="rId4"/>
          <a:stretch>
            <a:fillRect/>
          </a:stretch>
        </p:blipFill>
        <p:spPr>
          <a:xfrm>
            <a:off x="248856" y="3619661"/>
            <a:ext cx="4114800" cy="2944906"/>
          </a:xfrm>
          <a:prstGeom prst="rect">
            <a:avLst/>
          </a:prstGeom>
        </p:spPr>
      </p:pic>
      <p:sp>
        <p:nvSpPr>
          <p:cNvPr id="2" name="TextBox 1">
            <a:extLst>
              <a:ext uri="{FF2B5EF4-FFF2-40B4-BE49-F238E27FC236}">
                <a16:creationId xmlns:a16="http://schemas.microsoft.com/office/drawing/2014/main" id="{1E38F2F1-0C1A-6F40-B622-6861A002FF6D}"/>
              </a:ext>
            </a:extLst>
          </p:cNvPr>
          <p:cNvSpPr txBox="1"/>
          <p:nvPr/>
        </p:nvSpPr>
        <p:spPr bwMode="auto">
          <a:xfrm>
            <a:off x="1991004" y="232350"/>
            <a:ext cx="51619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Ice albedo positive feedback loop</a:t>
            </a:r>
          </a:p>
        </p:txBody>
      </p:sp>
      <p:sp>
        <p:nvSpPr>
          <p:cNvPr id="5" name="Text Box 4">
            <a:extLst>
              <a:ext uri="{FF2B5EF4-FFF2-40B4-BE49-F238E27FC236}">
                <a16:creationId xmlns:a16="http://schemas.microsoft.com/office/drawing/2014/main" id="{58FD94E4-6506-CE4C-90A2-EDE6D537EC8E}"/>
              </a:ext>
            </a:extLst>
          </p:cNvPr>
          <p:cNvSpPr txBox="1">
            <a:spLocks noChangeArrowheads="1"/>
          </p:cNvSpPr>
          <p:nvPr/>
        </p:nvSpPr>
        <p:spPr bwMode="auto">
          <a:xfrm>
            <a:off x="4496605" y="1726835"/>
            <a:ext cx="46203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2060"/>
                </a:solidFill>
                <a:latin typeface="Calibri" panose="020F0502020204030204" pitchFamily="34" charset="0"/>
                <a:cs typeface="Calibri" panose="020F0502020204030204" pitchFamily="34" charset="0"/>
              </a:rPr>
              <a:t>Burn fossil fuels </a:t>
            </a:r>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a:t>
            </a:r>
          </a:p>
          <a:p>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Increase atmospheric [CO</a:t>
            </a:r>
            <a:r>
              <a:rPr lang="en-US" altLang="en-US" sz="2400" baseline="-25000" dirty="0">
                <a:solidFill>
                  <a:srgbClr val="002060"/>
                </a:solidFill>
                <a:latin typeface="Calibri" panose="020F0502020204030204" pitchFamily="34" charset="0"/>
                <a:cs typeface="Calibri" panose="020F0502020204030204" pitchFamily="34" charset="0"/>
                <a:sym typeface="Wingdings" pitchFamily="2" charset="2"/>
              </a:rPr>
              <a:t>2</a:t>
            </a:r>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a:t>
            </a:r>
          </a:p>
          <a:p>
            <a:r>
              <a:rPr lang="en-US" altLang="en-US" sz="2400" dirty="0">
                <a:solidFill>
                  <a:srgbClr val="002060"/>
                </a:solidFill>
                <a:latin typeface="Calibri" panose="020F0502020204030204" pitchFamily="34" charset="0"/>
                <a:cs typeface="Calibri" panose="020F0502020204030204" pitchFamily="34" charset="0"/>
              </a:rPr>
              <a:t>Increase melting of ice</a:t>
            </a:r>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a:t>
            </a:r>
          </a:p>
          <a:p>
            <a:r>
              <a:rPr lang="en-US" altLang="en-US" sz="2400" dirty="0">
                <a:solidFill>
                  <a:srgbClr val="002060"/>
                </a:solidFill>
                <a:latin typeface="Calibri" panose="020F0502020204030204" pitchFamily="34" charset="0"/>
                <a:cs typeface="Calibri" panose="020F0502020204030204" pitchFamily="34" charset="0"/>
              </a:rPr>
              <a:t>White ice (albedo ~0.9)</a:t>
            </a:r>
          </a:p>
          <a:p>
            <a:r>
              <a:rPr lang="en-US" altLang="en-US" sz="2400" dirty="0">
                <a:solidFill>
                  <a:srgbClr val="002060"/>
                </a:solidFill>
                <a:latin typeface="Calibri" panose="020F0502020204030204" pitchFamily="34" charset="0"/>
                <a:cs typeface="Calibri" panose="020F0502020204030204" pitchFamily="34" charset="0"/>
              </a:rPr>
              <a:t>  turns to blue ocean (albedo ~ 0.2)</a:t>
            </a:r>
          </a:p>
          <a:p>
            <a:endParaRPr lang="en-US" altLang="en-US" sz="2400" dirty="0">
              <a:solidFill>
                <a:srgbClr val="002060"/>
              </a:solidFill>
              <a:latin typeface="Calibri" panose="020F0502020204030204" pitchFamily="34" charset="0"/>
              <a:cs typeface="Calibri" panose="020F0502020204030204" pitchFamily="34" charset="0"/>
            </a:endParaRPr>
          </a:p>
          <a:p>
            <a:pPr marL="342900" indent="-342900">
              <a:buFont typeface="Wingdings" pitchFamily="2" charset="2"/>
              <a:buChar char="è"/>
            </a:pPr>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More heat absorbed</a:t>
            </a:r>
          </a:p>
          <a:p>
            <a:pPr marL="342900" indent="-342900">
              <a:buFont typeface="Wingdings" pitchFamily="2" charset="2"/>
              <a:buChar char="è"/>
            </a:pPr>
            <a:endParaRPr lang="en-US" altLang="en-US" sz="2400" dirty="0">
              <a:solidFill>
                <a:srgbClr val="002060"/>
              </a:solidFill>
              <a:latin typeface="Calibri" panose="020F0502020204030204" pitchFamily="34" charset="0"/>
              <a:cs typeface="Calibri" panose="020F0502020204030204" pitchFamily="34" charset="0"/>
              <a:sym typeface="Wingdings" pitchFamily="2" charset="2"/>
            </a:endParaRPr>
          </a:p>
          <a:p>
            <a:pPr marL="342900" indent="-342900">
              <a:buFont typeface="Wingdings" pitchFamily="2" charset="2"/>
              <a:buChar char="è"/>
            </a:pPr>
            <a:r>
              <a:rPr lang="en-US" altLang="en-US" sz="2400" dirty="0">
                <a:solidFill>
                  <a:srgbClr val="002060"/>
                </a:solidFill>
                <a:latin typeface="Calibri" panose="020F0502020204030204" pitchFamily="34" charset="0"/>
                <a:cs typeface="Calibri" panose="020F0502020204030204" pitchFamily="34" charset="0"/>
                <a:sym typeface="Wingdings" pitchFamily="2" charset="2"/>
              </a:rPr>
              <a:t>More ice melts, etc.</a:t>
            </a:r>
            <a:endParaRPr lang="en-US" altLang="en-US" sz="2400" dirty="0">
              <a:solidFill>
                <a:srgbClr val="002060"/>
              </a:solidFill>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C7CCF6A7-CE10-8F90-8F16-E563CE3B8730}"/>
              </a:ext>
            </a:extLst>
          </p:cNvPr>
          <p:cNvSpPr txBox="1"/>
          <p:nvPr/>
        </p:nvSpPr>
        <p:spPr>
          <a:xfrm>
            <a:off x="3323225" y="6519446"/>
            <a:ext cx="1106906"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K2P</a:t>
            </a:r>
          </a:p>
        </p:txBody>
      </p:sp>
    </p:spTree>
    <p:extLst>
      <p:ext uri="{BB962C8B-B14F-4D97-AF65-F5344CB8AC3E}">
        <p14:creationId xmlns:p14="http://schemas.microsoft.com/office/powerpoint/2010/main" val="21180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a:extLst>
              <a:ext uri="{FF2B5EF4-FFF2-40B4-BE49-F238E27FC236}">
                <a16:creationId xmlns:a16="http://schemas.microsoft.com/office/drawing/2014/main" id="{010F29FB-8C78-0846-9BED-DDDE7A7666DE}"/>
              </a:ext>
            </a:extLst>
          </p:cNvPr>
          <p:cNvSpPr txBox="1">
            <a:spLocks noChangeArrowheads="1"/>
          </p:cNvSpPr>
          <p:nvPr/>
        </p:nvSpPr>
        <p:spPr bwMode="auto">
          <a:xfrm>
            <a:off x="6934200" y="5211058"/>
            <a:ext cx="1822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IPCC6 WG1, 2022</a:t>
            </a:r>
          </a:p>
        </p:txBody>
      </p:sp>
      <p:sp>
        <p:nvSpPr>
          <p:cNvPr id="2" name="TextBox 1">
            <a:extLst>
              <a:ext uri="{FF2B5EF4-FFF2-40B4-BE49-F238E27FC236}">
                <a16:creationId xmlns:a16="http://schemas.microsoft.com/office/drawing/2014/main" id="{0FE48DCD-C09A-244C-9CB2-2E31A6576DBF}"/>
              </a:ext>
            </a:extLst>
          </p:cNvPr>
          <p:cNvSpPr txBox="1"/>
          <p:nvPr/>
        </p:nvSpPr>
        <p:spPr>
          <a:xfrm>
            <a:off x="641867" y="173183"/>
            <a:ext cx="7890111"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ea typeface="Bookman Old Style" charset="0"/>
                <a:cs typeface="Calibri" panose="020F0502020204030204" pitchFamily="34" charset="0"/>
              </a:rPr>
              <a:t>Albedo changes: aerosols; cloud-aerosol interaction</a:t>
            </a:r>
            <a:endParaRPr lang="en-US" sz="2800" b="1" dirty="0">
              <a:solidFill>
                <a:srgbClr val="C00000"/>
              </a:solidFill>
              <a:latin typeface="Calibri" panose="020F0502020204030204" pitchFamily="34" charset="0"/>
              <a:ea typeface="Bookman Old Style" charset="0"/>
              <a:cs typeface="Calibri" panose="020F0502020204030204" pitchFamily="34" charset="0"/>
            </a:endParaRPr>
          </a:p>
        </p:txBody>
      </p:sp>
      <p:sp>
        <p:nvSpPr>
          <p:cNvPr id="7" name="Text Box 5">
            <a:extLst>
              <a:ext uri="{FF2B5EF4-FFF2-40B4-BE49-F238E27FC236}">
                <a16:creationId xmlns:a16="http://schemas.microsoft.com/office/drawing/2014/main" id="{8C7CF8EE-9630-704E-897F-FA9A873C7C39}"/>
              </a:ext>
            </a:extLst>
          </p:cNvPr>
          <p:cNvSpPr txBox="1">
            <a:spLocks noChangeArrowheads="1"/>
          </p:cNvSpPr>
          <p:nvPr/>
        </p:nvSpPr>
        <p:spPr bwMode="auto">
          <a:xfrm>
            <a:off x="1141789" y="5715000"/>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rgbClr val="002060"/>
                </a:solidFill>
                <a:latin typeface="Calibri" panose="020F0502020204030204" pitchFamily="34" charset="0"/>
                <a:cs typeface="Calibri" panose="020F0502020204030204" pitchFamily="34" charset="0"/>
              </a:rPr>
              <a:t>The other and much larger effect on cooling is aerosols.</a:t>
            </a:r>
          </a:p>
          <a:p>
            <a:r>
              <a:rPr lang="en-US" altLang="en-US" sz="2400" dirty="0">
                <a:solidFill>
                  <a:srgbClr val="002060"/>
                </a:solidFill>
                <a:latin typeface="Calibri" panose="020F0502020204030204" pitchFamily="34" charset="0"/>
                <a:cs typeface="Calibri" panose="020F0502020204030204" pitchFamily="34" charset="0"/>
              </a:rPr>
              <a:t>Adding aerosol is the basis for solar geoengineering</a:t>
            </a:r>
          </a:p>
        </p:txBody>
      </p:sp>
      <p:pic>
        <p:nvPicPr>
          <p:cNvPr id="1026" name="Picture 2">
            <a:extLst>
              <a:ext uri="{FF2B5EF4-FFF2-40B4-BE49-F238E27FC236}">
                <a16:creationId xmlns:a16="http://schemas.microsoft.com/office/drawing/2014/main" id="{12D37A15-7F7E-581A-E77E-AE8AC0108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64150"/>
            <a:ext cx="7617578" cy="423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2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75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deo: Earth's Delicate Energy Balance | California Academy of Sciences">
            <a:extLst>
              <a:ext uri="{FF2B5EF4-FFF2-40B4-BE49-F238E27FC236}">
                <a16:creationId xmlns:a16="http://schemas.microsoft.com/office/drawing/2014/main" id="{3E0B9C82-480C-BA08-125E-3836D856C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981076"/>
            <a:ext cx="7467600" cy="4200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04715B-5095-64AD-33DF-05430518C6F8}"/>
              </a:ext>
            </a:extLst>
          </p:cNvPr>
          <p:cNvSpPr txBox="1"/>
          <p:nvPr/>
        </p:nvSpPr>
        <p:spPr>
          <a:xfrm>
            <a:off x="2866801" y="304800"/>
            <a:ext cx="3867597"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What is geoengineering?</a:t>
            </a:r>
          </a:p>
        </p:txBody>
      </p:sp>
      <p:sp>
        <p:nvSpPr>
          <p:cNvPr id="3" name="TextBox 2">
            <a:extLst>
              <a:ext uri="{FF2B5EF4-FFF2-40B4-BE49-F238E27FC236}">
                <a16:creationId xmlns:a16="http://schemas.microsoft.com/office/drawing/2014/main" id="{313560A4-A8FA-85C7-5554-DFD7C5AE5A56}"/>
              </a:ext>
            </a:extLst>
          </p:cNvPr>
          <p:cNvSpPr txBox="1"/>
          <p:nvPr/>
        </p:nvSpPr>
        <p:spPr>
          <a:xfrm>
            <a:off x="751317" y="5520155"/>
            <a:ext cx="8098564"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What counts as “geoengineering”?</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Is geoengineering adaptation or mitigation?</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Does geoengineering get at the root of the climate problem?</a:t>
            </a:r>
          </a:p>
        </p:txBody>
      </p:sp>
      <p:sp>
        <p:nvSpPr>
          <p:cNvPr id="4" name="TextBox 3">
            <a:extLst>
              <a:ext uri="{FF2B5EF4-FFF2-40B4-BE49-F238E27FC236}">
                <a16:creationId xmlns:a16="http://schemas.microsoft.com/office/drawing/2014/main" id="{B25F5FB3-C3EA-6763-2324-BD7CCA7D15C7}"/>
              </a:ext>
            </a:extLst>
          </p:cNvPr>
          <p:cNvSpPr txBox="1"/>
          <p:nvPr/>
        </p:nvSpPr>
        <p:spPr>
          <a:xfrm>
            <a:off x="5867400" y="5181601"/>
            <a:ext cx="2778133"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CA Academy of Sciences</a:t>
            </a:r>
          </a:p>
        </p:txBody>
      </p:sp>
    </p:spTree>
    <p:extLst>
      <p:ext uri="{BB962C8B-B14F-4D97-AF65-F5344CB8AC3E}">
        <p14:creationId xmlns:p14="http://schemas.microsoft.com/office/powerpoint/2010/main" val="158271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7CE4ECE5-4319-DF8F-98AD-621FBBCEC971}"/>
              </a:ext>
            </a:extLst>
          </p:cNvPr>
          <p:cNvSpPr txBox="1">
            <a:spLocks noChangeArrowheads="1"/>
          </p:cNvSpPr>
          <p:nvPr/>
        </p:nvSpPr>
        <p:spPr bwMode="auto">
          <a:xfrm>
            <a:off x="1132404" y="381000"/>
            <a:ext cx="68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Climate adaptation: coping with the problem</a:t>
            </a:r>
          </a:p>
        </p:txBody>
      </p:sp>
      <p:sp>
        <p:nvSpPr>
          <p:cNvPr id="3" name="TextBox 2">
            <a:extLst>
              <a:ext uri="{FF2B5EF4-FFF2-40B4-BE49-F238E27FC236}">
                <a16:creationId xmlns:a16="http://schemas.microsoft.com/office/drawing/2014/main" id="{93A5CE3F-DA00-AFA5-82F4-5D22F1C30C01}"/>
              </a:ext>
            </a:extLst>
          </p:cNvPr>
          <p:cNvSpPr txBox="1"/>
          <p:nvPr/>
        </p:nvSpPr>
        <p:spPr>
          <a:xfrm>
            <a:off x="390053" y="1905000"/>
            <a:ext cx="8363893" cy="4154984"/>
          </a:xfrm>
          <a:prstGeom prst="rect">
            <a:avLst/>
          </a:prstGeom>
          <a:noFill/>
        </p:spPr>
        <p:txBody>
          <a:bodyPr wrap="none">
            <a:spAutoFit/>
          </a:bodyPr>
          <a:lstStyle/>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Prepare ahead for greater impacts: </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increasingly intense heat waves, storms, other weather events </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Build seawalls and other infrastructure for sea level rise</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Pay attention to equity, since frontline communities</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often lack the resources to cope with greater impacts</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Foster resilience by creating local support networks</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Anticipate novel, climate-related public health issues</a:t>
            </a:r>
          </a:p>
        </p:txBody>
      </p:sp>
      <p:sp>
        <p:nvSpPr>
          <p:cNvPr id="2" name="TextBox 1">
            <a:extLst>
              <a:ext uri="{FF2B5EF4-FFF2-40B4-BE49-F238E27FC236}">
                <a16:creationId xmlns:a16="http://schemas.microsoft.com/office/drawing/2014/main" id="{5B3831E4-B820-DC5C-644C-D8C17B73C3B4}"/>
              </a:ext>
            </a:extLst>
          </p:cNvPr>
          <p:cNvSpPr txBox="1"/>
          <p:nvPr/>
        </p:nvSpPr>
        <p:spPr>
          <a:xfrm>
            <a:off x="532431" y="1066800"/>
            <a:ext cx="8079135" cy="461665"/>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…addresses the consequences of climate change, not the cause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F9134D33-A2DA-14F1-13CB-4853CACD0CE2}"/>
              </a:ext>
            </a:extLst>
          </p:cNvPr>
          <p:cNvSpPr txBox="1">
            <a:spLocks noChangeArrowheads="1"/>
          </p:cNvSpPr>
          <p:nvPr/>
        </p:nvSpPr>
        <p:spPr bwMode="auto">
          <a:xfrm>
            <a:off x="166688" y="642620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Calibri" panose="020F0502020204030204" pitchFamily="34" charset="0"/>
                <a:ea typeface="Calibri" panose="020F0502020204030204" pitchFamily="34" charset="0"/>
                <a:cs typeface="Calibri" panose="020F0502020204030204" pitchFamily="34" charset="0"/>
              </a:rPr>
              <a:t>https://coastal.la.gov/our-plan/2023-coastal-master-plan/</a:t>
            </a:r>
          </a:p>
        </p:txBody>
      </p:sp>
      <p:pic>
        <p:nvPicPr>
          <p:cNvPr id="33795" name="Picture 2">
            <a:extLst>
              <a:ext uri="{FF2B5EF4-FFF2-40B4-BE49-F238E27FC236}">
                <a16:creationId xmlns:a16="http://schemas.microsoft.com/office/drawing/2014/main" id="{9AFB8A0E-2CBD-DDAA-16FD-6298AE0FB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39713"/>
            <a:ext cx="52181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a:extLst>
              <a:ext uri="{FF2B5EF4-FFF2-40B4-BE49-F238E27FC236}">
                <a16:creationId xmlns:a16="http://schemas.microsoft.com/office/drawing/2014/main" id="{23E67AFE-A866-7D35-2721-748E3F94CAA3}"/>
              </a:ext>
            </a:extLst>
          </p:cNvPr>
          <p:cNvSpPr txBox="1">
            <a:spLocks noChangeArrowheads="1"/>
          </p:cNvSpPr>
          <p:nvPr/>
        </p:nvSpPr>
        <p:spPr bwMode="auto">
          <a:xfrm>
            <a:off x="5989117" y="689720"/>
            <a:ext cx="28424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The most expensive </a:t>
            </a:r>
          </a:p>
          <a:p>
            <a:pPr>
              <a:spcBef>
                <a:spcPct val="0"/>
              </a:spcBef>
              <a:buFontTx/>
              <a:buNone/>
            </a:pPr>
            <a:r>
              <a:rPr lang="en-US" altLang="en-US" sz="24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 climate change</a:t>
            </a:r>
          </a:p>
          <a:p>
            <a:pPr>
              <a:spcBef>
                <a:spcPct val="0"/>
              </a:spcBef>
              <a:buFontTx/>
              <a:buNone/>
            </a:pPr>
            <a:r>
              <a:rPr lang="en-US" altLang="en-US" sz="24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 adaptation project</a:t>
            </a:r>
          </a:p>
          <a:p>
            <a:pPr>
              <a:spcBef>
                <a:spcPct val="0"/>
              </a:spcBef>
              <a:buFontTx/>
              <a:buNone/>
            </a:pPr>
            <a:r>
              <a:rPr lang="en-US" altLang="en-US" sz="24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 in the US - Louisiana</a:t>
            </a:r>
          </a:p>
        </p:txBody>
      </p:sp>
      <p:sp>
        <p:nvSpPr>
          <p:cNvPr id="33797" name="TextBox 4">
            <a:extLst>
              <a:ext uri="{FF2B5EF4-FFF2-40B4-BE49-F238E27FC236}">
                <a16:creationId xmlns:a16="http://schemas.microsoft.com/office/drawing/2014/main" id="{1271DA15-0F3B-54FB-49FD-3C87CA3417C0}"/>
              </a:ext>
            </a:extLst>
          </p:cNvPr>
          <p:cNvSpPr txBox="1">
            <a:spLocks noChangeArrowheads="1"/>
          </p:cNvSpPr>
          <p:nvPr/>
        </p:nvSpPr>
        <p:spPr bwMode="auto">
          <a:xfrm>
            <a:off x="415925" y="2847975"/>
            <a:ext cx="8312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002060"/>
                </a:solidFill>
                <a:latin typeface="Calibri" panose="020F0502020204030204" pitchFamily="34" charset="0"/>
                <a:ea typeface="Bookman Old Style" panose="02050604050505020204" pitchFamily="18" charset="0"/>
                <a:cs typeface="Calibri" panose="020F0502020204030204" pitchFamily="34" charset="0"/>
              </a:rPr>
              <a:t>Highest rate of sea level rise on Earth, in part from Gulf drilling</a:t>
            </a:r>
          </a:p>
          <a:p>
            <a:pPr>
              <a:spcBef>
                <a:spcPct val="0"/>
              </a:spcBef>
            </a:pPr>
            <a:r>
              <a:rPr lang="en-US" altLang="en-US" sz="2400">
                <a:solidFill>
                  <a:srgbClr val="002060"/>
                </a:solidFill>
                <a:latin typeface="Calibri" panose="020F0502020204030204" pitchFamily="34" charset="0"/>
                <a:ea typeface="Bookman Old Style" panose="02050604050505020204" pitchFamily="18" charset="0"/>
                <a:cs typeface="Calibri" panose="020F0502020204030204" pitchFamily="34" charset="0"/>
              </a:rPr>
              <a:t>$50 billion dollar cost, only partly financed</a:t>
            </a:r>
          </a:p>
          <a:p>
            <a:pPr>
              <a:spcBef>
                <a:spcPct val="0"/>
              </a:spcBef>
            </a:pPr>
            <a:r>
              <a:rPr lang="en-US" altLang="en-US" sz="2400">
                <a:solidFill>
                  <a:srgbClr val="002060"/>
                </a:solidFill>
                <a:latin typeface="Calibri" panose="020F0502020204030204" pitchFamily="34" charset="0"/>
                <a:ea typeface="Bookman Old Style" panose="02050604050505020204" pitchFamily="18" charset="0"/>
                <a:cs typeface="Calibri" panose="020F0502020204030204" pitchFamily="34" charset="0"/>
              </a:rPr>
              <a:t>Over 135 separate projects (levees, barrier reefs etc.)</a:t>
            </a:r>
          </a:p>
          <a:p>
            <a:pPr>
              <a:spcBef>
                <a:spcPct val="0"/>
              </a:spcBef>
            </a:pPr>
            <a:r>
              <a:rPr lang="en-US" altLang="en-US" sz="2400">
                <a:solidFill>
                  <a:srgbClr val="002060"/>
                </a:solidFill>
                <a:latin typeface="Calibri" panose="020F0502020204030204" pitchFamily="34" charset="0"/>
                <a:ea typeface="Bookman Old Style" panose="02050604050505020204" pitchFamily="18" charset="0"/>
                <a:cs typeface="Calibri" panose="020F0502020204030204" pitchFamily="34" charset="0"/>
              </a:rPr>
              <a:t>Sacrifices some land for other land (New Orleans)</a:t>
            </a:r>
          </a:p>
        </p:txBody>
      </p:sp>
      <p:pic>
        <p:nvPicPr>
          <p:cNvPr id="33798" name="Picture 4">
            <a:extLst>
              <a:ext uri="{FF2B5EF4-FFF2-40B4-BE49-F238E27FC236}">
                <a16:creationId xmlns:a16="http://schemas.microsoft.com/office/drawing/2014/main" id="{3D043AF9-2DB4-6CDE-8DAF-35306EE38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30738"/>
            <a:ext cx="2076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5">
            <a:extLst>
              <a:ext uri="{FF2B5EF4-FFF2-40B4-BE49-F238E27FC236}">
                <a16:creationId xmlns:a16="http://schemas.microsoft.com/office/drawing/2014/main" id="{3596992E-F23E-D185-6164-D0393E8D6300}"/>
              </a:ext>
            </a:extLst>
          </p:cNvPr>
          <p:cNvSpPr txBox="1">
            <a:spLocks noChangeArrowheads="1"/>
          </p:cNvSpPr>
          <p:nvPr/>
        </p:nvSpPr>
        <p:spPr bwMode="auto">
          <a:xfrm>
            <a:off x="2057400" y="5006608"/>
            <a:ext cx="393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i="1" dirty="0">
                <a:solidFill>
                  <a:srgbClr val="C00000"/>
                </a:solidFill>
                <a:latin typeface="Calibri" panose="020F0502020204030204" pitchFamily="34" charset="0"/>
                <a:ea typeface="Bookman Old Style" panose="02050604050505020204" pitchFamily="18" charset="0"/>
                <a:cs typeface="Calibri" panose="020F0502020204030204" pitchFamily="34" charset="0"/>
              </a:rPr>
              <a:t>Beachfront fishing community</a:t>
            </a:r>
          </a:p>
          <a:p>
            <a:pPr>
              <a:spcBef>
                <a:spcPct val="0"/>
              </a:spcBef>
              <a:buFontTx/>
              <a:buNone/>
            </a:pPr>
            <a:r>
              <a:rPr lang="en-US" altLang="en-US" sz="2400" i="1" dirty="0">
                <a:solidFill>
                  <a:srgbClr val="C00000"/>
                </a:solidFill>
                <a:latin typeface="Calibri" panose="020F0502020204030204" pitchFamily="34" charset="0"/>
                <a:ea typeface="Bookman Old Style" panose="02050604050505020204" pitchFamily="18" charset="0"/>
                <a:cs typeface="Calibri" panose="020F0502020204030204" pitchFamily="34" charset="0"/>
              </a:rPr>
              <a:t> with possibly limited future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3CE75-99AF-6EC2-1784-6B01F6CEA00E}"/>
              </a:ext>
            </a:extLst>
          </p:cNvPr>
          <p:cNvSpPr txBox="1"/>
          <p:nvPr/>
        </p:nvSpPr>
        <p:spPr>
          <a:xfrm>
            <a:off x="1038789" y="371240"/>
            <a:ext cx="7066422"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Heat management: local albedo enhancement</a:t>
            </a:r>
          </a:p>
        </p:txBody>
      </p:sp>
      <p:pic>
        <p:nvPicPr>
          <p:cNvPr id="1028" name="Picture 4">
            <a:extLst>
              <a:ext uri="{FF2B5EF4-FFF2-40B4-BE49-F238E27FC236}">
                <a16:creationId xmlns:a16="http://schemas.microsoft.com/office/drawing/2014/main" id="{556B0CEA-11E9-2B48-F654-CE8461CD4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00" y="1263870"/>
            <a:ext cx="3943340" cy="2172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9F5E05-9FB4-E19F-B51E-AA3CB4BEB2BB}"/>
              </a:ext>
            </a:extLst>
          </p:cNvPr>
          <p:cNvSpPr txBox="1"/>
          <p:nvPr/>
        </p:nvSpPr>
        <p:spPr>
          <a:xfrm>
            <a:off x="2146240" y="3471811"/>
            <a:ext cx="2164310"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Climate Institute</a:t>
            </a:r>
          </a:p>
        </p:txBody>
      </p:sp>
      <p:sp>
        <p:nvSpPr>
          <p:cNvPr id="7" name="TextBox 6">
            <a:extLst>
              <a:ext uri="{FF2B5EF4-FFF2-40B4-BE49-F238E27FC236}">
                <a16:creationId xmlns:a16="http://schemas.microsoft.com/office/drawing/2014/main" id="{0F3A0826-93C7-9B3A-860B-4EEA8A925A51}"/>
              </a:ext>
            </a:extLst>
          </p:cNvPr>
          <p:cNvSpPr txBox="1"/>
          <p:nvPr/>
        </p:nvSpPr>
        <p:spPr>
          <a:xfrm>
            <a:off x="4833452" y="1195838"/>
            <a:ext cx="3937040" cy="2308324"/>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Paint urban roofs white</a:t>
            </a:r>
          </a:p>
          <a:p>
            <a:pPr algn="l"/>
            <a:r>
              <a:rPr lang="en-US" sz="2400" dirty="0">
                <a:solidFill>
                  <a:srgbClr val="002060"/>
                </a:solidFill>
                <a:latin typeface="Calibri" panose="020F0502020204030204" pitchFamily="34" charset="0"/>
                <a:cs typeface="Calibri" panose="020F0502020204030204" pitchFamily="34" charset="0"/>
              </a:rPr>
              <a:t>Brighten asphalt/pavement</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Reduces urban heat islands</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Health benefits</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Energy savings</a:t>
            </a:r>
          </a:p>
        </p:txBody>
      </p:sp>
      <p:pic>
        <p:nvPicPr>
          <p:cNvPr id="1030" name="Picture 6" descr="Reflective Earth">
            <a:extLst>
              <a:ext uri="{FF2B5EF4-FFF2-40B4-BE49-F238E27FC236}">
                <a16:creationId xmlns:a16="http://schemas.microsoft.com/office/drawing/2014/main" id="{7D0E344C-498B-F2B1-203B-3E8228545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00" y="3960972"/>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29D86E-2349-1A86-B416-42815143CBAA}"/>
              </a:ext>
            </a:extLst>
          </p:cNvPr>
          <p:cNvSpPr txBox="1"/>
          <p:nvPr/>
        </p:nvSpPr>
        <p:spPr>
          <a:xfrm>
            <a:off x="247600" y="6273225"/>
            <a:ext cx="2892458" cy="584775"/>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Credits: Reflective Earth;</a:t>
            </a:r>
          </a:p>
          <a:p>
            <a:pPr algn="l"/>
            <a:r>
              <a:rPr lang="en-US" sz="1600" i="1" dirty="0">
                <a:solidFill>
                  <a:srgbClr val="002060"/>
                </a:solidFill>
                <a:latin typeface="Calibri" panose="020F0502020204030204" pitchFamily="34" charset="0"/>
                <a:cs typeface="Calibri" panose="020F0502020204030204" pitchFamily="34" charset="0"/>
              </a:rPr>
              <a:t>Nature Geoscience 11</a:t>
            </a:r>
            <a:r>
              <a:rPr lang="en-US" sz="1600" dirty="0">
                <a:solidFill>
                  <a:srgbClr val="002060"/>
                </a:solidFill>
                <a:latin typeface="Calibri" panose="020F0502020204030204" pitchFamily="34" charset="0"/>
                <a:cs typeface="Calibri" panose="020F0502020204030204" pitchFamily="34" charset="0"/>
              </a:rPr>
              <a:t>, 88 (2018)</a:t>
            </a:r>
          </a:p>
        </p:txBody>
      </p:sp>
      <p:sp>
        <p:nvSpPr>
          <p:cNvPr id="9" name="TextBox 8">
            <a:extLst>
              <a:ext uri="{FF2B5EF4-FFF2-40B4-BE49-F238E27FC236}">
                <a16:creationId xmlns:a16="http://schemas.microsoft.com/office/drawing/2014/main" id="{2816866C-8E30-EE07-D4AE-8D2E15157695}"/>
              </a:ext>
            </a:extLst>
          </p:cNvPr>
          <p:cNvSpPr txBox="1"/>
          <p:nvPr/>
        </p:nvSpPr>
        <p:spPr>
          <a:xfrm>
            <a:off x="3391808" y="3960972"/>
            <a:ext cx="5752192" cy="2677656"/>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No-till farming: crop residues have higher </a:t>
            </a:r>
          </a:p>
          <a:p>
            <a:pPr algn="l"/>
            <a:r>
              <a:rPr lang="en-US" sz="2400" dirty="0">
                <a:solidFill>
                  <a:srgbClr val="002060"/>
                </a:solidFill>
                <a:latin typeface="Calibri" panose="020F0502020204030204" pitchFamily="34" charset="0"/>
                <a:cs typeface="Calibri" panose="020F0502020204030204" pitchFamily="34" charset="0"/>
              </a:rPr>
              <a:t>         albedo than bare ground</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Changes to phenology (timing of </a:t>
            </a:r>
          </a:p>
          <a:p>
            <a:pPr algn="l"/>
            <a:r>
              <a:rPr lang="en-US" sz="2400" dirty="0">
                <a:solidFill>
                  <a:srgbClr val="002060"/>
                </a:solidFill>
                <a:latin typeface="Calibri" panose="020F0502020204030204" pitchFamily="34" charset="0"/>
                <a:cs typeface="Calibri" panose="020F0502020204030204" pitchFamily="34" charset="0"/>
              </a:rPr>
              <a:t>         plant life cycles) – program high albedo</a:t>
            </a:r>
          </a:p>
          <a:p>
            <a:pPr algn="l"/>
            <a:r>
              <a:rPr lang="en-US" sz="2400" dirty="0">
                <a:solidFill>
                  <a:srgbClr val="002060"/>
                </a:solidFill>
                <a:latin typeface="Calibri" panose="020F0502020204030204" pitchFamily="34" charset="0"/>
                <a:cs typeface="Calibri" panose="020F0502020204030204" pitchFamily="34" charset="0"/>
              </a:rPr>
              <a:t>         when temperatures are high</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Plant breeding to enhance reflectivity:</a:t>
            </a:r>
          </a:p>
          <a:p>
            <a:pPr algn="l"/>
            <a:r>
              <a:rPr lang="en-US" sz="2400" dirty="0">
                <a:solidFill>
                  <a:srgbClr val="002060"/>
                </a:solidFill>
                <a:latin typeface="Calibri" panose="020F0502020204030204" pitchFamily="34" charset="0"/>
                <a:cs typeface="Calibri" panose="020F0502020204030204" pitchFamily="34" charset="0"/>
              </a:rPr>
              <a:t>         traditional/genetic engineering</a:t>
            </a:r>
          </a:p>
        </p:txBody>
      </p:sp>
    </p:spTree>
    <p:extLst>
      <p:ext uri="{BB962C8B-B14F-4D97-AF65-F5344CB8AC3E}">
        <p14:creationId xmlns:p14="http://schemas.microsoft.com/office/powerpoint/2010/main" val="213787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7CE4ECE5-4319-DF8F-98AD-621FBBCEC971}"/>
              </a:ext>
            </a:extLst>
          </p:cNvPr>
          <p:cNvSpPr txBox="1">
            <a:spLocks noChangeArrowheads="1"/>
          </p:cNvSpPr>
          <p:nvPr/>
        </p:nvSpPr>
        <p:spPr bwMode="auto">
          <a:xfrm>
            <a:off x="1688454" y="355600"/>
            <a:ext cx="57670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Climate mitigation: reduce/eliminate </a:t>
            </a:r>
          </a:p>
          <a:p>
            <a:pPr>
              <a:spcBef>
                <a:spcPct val="0"/>
              </a:spcBef>
              <a:buFontTx/>
              <a:buNone/>
            </a:pPr>
            <a:r>
              <a:rPr lang="en-US" altLang="en-US" sz="2800" b="1" i="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  the drivers</a:t>
            </a:r>
            <a:r>
              <a:rPr lang="en-US" altLang="en-US" sz="2800" b="1" dirty="0">
                <a:solidFill>
                  <a:srgbClr val="002060"/>
                </a:solidFill>
                <a:latin typeface="Calibri" panose="020F0502020204030204" pitchFamily="34" charset="0"/>
                <a:ea typeface="Bookman Old Style" panose="02050604050505020204" pitchFamily="18" charset="0"/>
                <a:cs typeface="Calibri" panose="020F0502020204030204" pitchFamily="34" charset="0"/>
              </a:rPr>
              <a:t> of energy imbalance</a:t>
            </a:r>
          </a:p>
        </p:txBody>
      </p:sp>
      <p:sp>
        <p:nvSpPr>
          <p:cNvPr id="3" name="TextBox 2">
            <a:extLst>
              <a:ext uri="{FF2B5EF4-FFF2-40B4-BE49-F238E27FC236}">
                <a16:creationId xmlns:a16="http://schemas.microsoft.com/office/drawing/2014/main" id="{93A5CE3F-DA00-AFA5-82F4-5D22F1C30C01}"/>
              </a:ext>
            </a:extLst>
          </p:cNvPr>
          <p:cNvSpPr txBox="1"/>
          <p:nvPr/>
        </p:nvSpPr>
        <p:spPr>
          <a:xfrm>
            <a:off x="519731" y="2362200"/>
            <a:ext cx="7776552" cy="3785652"/>
          </a:xfrm>
          <a:prstGeom prst="rect">
            <a:avLst/>
          </a:prstGeom>
          <a:noFill/>
        </p:spPr>
        <p:txBody>
          <a:bodyPr wrap="none">
            <a:spAutoFit/>
          </a:bodyPr>
          <a:lstStyle/>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Convert electricity grid to low/zero carbon power sources:</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solar, wind, nuclear, hydropower, geothermal</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Switch to low carbon fuels: hydrogen, renewable diesel,</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sustainable aviation fuel</a:t>
            </a:r>
          </a:p>
          <a:p>
            <a:pP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Design energy-efficient buildings heated with electricity</a:t>
            </a:r>
          </a:p>
          <a:p>
            <a:pPr marL="342900" indent="-342900">
              <a:buFont typeface="Arial" panose="020B0604020202020204" pitchFamily="34" charset="0"/>
              <a:buChar cha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2060"/>
                </a:solidFill>
                <a:latin typeface="Calibri" panose="020F0502020204030204" pitchFamily="34" charset="0"/>
                <a:ea typeface="Bookman Old Style" charset="0"/>
                <a:cs typeface="Calibri" panose="020F0502020204030204" pitchFamily="34" charset="0"/>
              </a:rPr>
              <a:t> Use alternative, low-carbon materials in manufacturing,</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industry, commercial and residential sectors</a:t>
            </a:r>
          </a:p>
        </p:txBody>
      </p:sp>
      <p:sp>
        <p:nvSpPr>
          <p:cNvPr id="2" name="TextBox 1">
            <a:extLst>
              <a:ext uri="{FF2B5EF4-FFF2-40B4-BE49-F238E27FC236}">
                <a16:creationId xmlns:a16="http://schemas.microsoft.com/office/drawing/2014/main" id="{5B3831E4-B820-DC5C-644C-D8C17B73C3B4}"/>
              </a:ext>
            </a:extLst>
          </p:cNvPr>
          <p:cNvSpPr txBox="1"/>
          <p:nvPr/>
        </p:nvSpPr>
        <p:spPr>
          <a:xfrm>
            <a:off x="519731" y="1592421"/>
            <a:ext cx="6437532" cy="461665"/>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…directly addresses the causes of climate change</a:t>
            </a:r>
          </a:p>
        </p:txBody>
      </p:sp>
    </p:spTree>
    <p:extLst>
      <p:ext uri="{BB962C8B-B14F-4D97-AF65-F5344CB8AC3E}">
        <p14:creationId xmlns:p14="http://schemas.microsoft.com/office/powerpoint/2010/main" val="321296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a:extLst>
              <a:ext uri="{FF2B5EF4-FFF2-40B4-BE49-F238E27FC236}">
                <a16:creationId xmlns:a16="http://schemas.microsoft.com/office/drawing/2014/main" id="{2502DDBE-8AE7-ACB2-152F-9C90B2353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9796"/>
            <a:ext cx="5554663"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2">
            <a:extLst>
              <a:ext uri="{FF2B5EF4-FFF2-40B4-BE49-F238E27FC236}">
                <a16:creationId xmlns:a16="http://schemas.microsoft.com/office/drawing/2014/main" id="{68BC2EA2-673B-1D62-C130-144584B82907}"/>
              </a:ext>
            </a:extLst>
          </p:cNvPr>
          <p:cNvSpPr txBox="1">
            <a:spLocks noChangeArrowheads="1"/>
          </p:cNvSpPr>
          <p:nvPr/>
        </p:nvSpPr>
        <p:spPr bwMode="auto">
          <a:xfrm>
            <a:off x="2161837" y="279993"/>
            <a:ext cx="4921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2060"/>
                </a:solidFill>
                <a:latin typeface="Calibri" panose="020F0502020204030204" pitchFamily="34" charset="0"/>
              </a:rPr>
              <a:t> </a:t>
            </a:r>
            <a:r>
              <a:rPr lang="en-US" altLang="en-US" sz="2800" b="1" dirty="0">
                <a:solidFill>
                  <a:srgbClr val="002060"/>
                </a:solidFill>
                <a:latin typeface="Calibri" panose="020F0502020204030204" pitchFamily="34" charset="0"/>
              </a:rPr>
              <a:t>Carbon capture &amp; storage (CCS)</a:t>
            </a:r>
          </a:p>
        </p:txBody>
      </p:sp>
      <p:sp>
        <p:nvSpPr>
          <p:cNvPr id="36867" name="TextBox 4">
            <a:extLst>
              <a:ext uri="{FF2B5EF4-FFF2-40B4-BE49-F238E27FC236}">
                <a16:creationId xmlns:a16="http://schemas.microsoft.com/office/drawing/2014/main" id="{CC39E016-160B-E953-0FCB-A90F9E4AD6E2}"/>
              </a:ext>
            </a:extLst>
          </p:cNvPr>
          <p:cNvSpPr txBox="1">
            <a:spLocks noChangeArrowheads="1"/>
          </p:cNvSpPr>
          <p:nvPr/>
        </p:nvSpPr>
        <p:spPr bwMode="auto">
          <a:xfrm>
            <a:off x="171449" y="5862458"/>
            <a:ext cx="8559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i="1" dirty="0">
                <a:solidFill>
                  <a:srgbClr val="002060"/>
                </a:solidFill>
                <a:latin typeface="Calibri" panose="020F0502020204030204" pitchFamily="34" charset="0"/>
              </a:rPr>
              <a:t>Captured CO</a:t>
            </a:r>
            <a:r>
              <a:rPr lang="en-US" altLang="en-US" sz="2400" i="1" baseline="-25000" dirty="0">
                <a:solidFill>
                  <a:srgbClr val="002060"/>
                </a:solidFill>
                <a:latin typeface="Calibri" panose="020F0502020204030204" pitchFamily="34" charset="0"/>
              </a:rPr>
              <a:t>2</a:t>
            </a:r>
            <a:r>
              <a:rPr lang="en-US" altLang="en-US" sz="2400" i="1" dirty="0">
                <a:solidFill>
                  <a:srgbClr val="002060"/>
                </a:solidFill>
                <a:latin typeface="Calibri" panose="020F0502020204030204" pitchFamily="34" charset="0"/>
              </a:rPr>
              <a:t> from hard-to-electrify manufacturing industries</a:t>
            </a:r>
          </a:p>
          <a:p>
            <a:pPr eaLnBrk="1" hangingPunct="1">
              <a:spcBef>
                <a:spcPct val="0"/>
              </a:spcBef>
              <a:buFontTx/>
              <a:buNone/>
            </a:pPr>
            <a:r>
              <a:rPr lang="en-US" altLang="en-US" sz="2400" i="1" dirty="0">
                <a:solidFill>
                  <a:srgbClr val="002060"/>
                </a:solidFill>
                <a:latin typeface="Calibri" panose="020F0502020204030204" pitchFamily="34" charset="0"/>
              </a:rPr>
              <a:t>    can be permanently and safely sequestered in geologic reservoirs</a:t>
            </a:r>
          </a:p>
        </p:txBody>
      </p:sp>
      <p:sp>
        <p:nvSpPr>
          <p:cNvPr id="36868" name="TextBox 6">
            <a:extLst>
              <a:ext uri="{FF2B5EF4-FFF2-40B4-BE49-F238E27FC236}">
                <a16:creationId xmlns:a16="http://schemas.microsoft.com/office/drawing/2014/main" id="{90AB6568-8AA6-A3D4-3A1C-13F9B8852F4F}"/>
              </a:ext>
            </a:extLst>
          </p:cNvPr>
          <p:cNvSpPr txBox="1">
            <a:spLocks noChangeArrowheads="1"/>
          </p:cNvSpPr>
          <p:nvPr/>
        </p:nvSpPr>
        <p:spPr bwMode="auto">
          <a:xfrm>
            <a:off x="6697663" y="2697064"/>
            <a:ext cx="21743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latin typeface="Calibri" panose="020F0502020204030204" pitchFamily="34" charset="0"/>
              </a:rPr>
              <a:t>Smokestack gas</a:t>
            </a:r>
          </a:p>
          <a:p>
            <a:pPr eaLnBrk="1" hangingPunct="1">
              <a:spcBef>
                <a:spcPct val="0"/>
              </a:spcBef>
              <a:buFontTx/>
              <a:buNone/>
            </a:pPr>
            <a:r>
              <a:rPr lang="en-US" altLang="en-US" sz="2400" dirty="0">
                <a:latin typeface="Calibri" panose="020F0502020204030204" pitchFamily="34" charset="0"/>
              </a:rPr>
              <a:t>  contains about</a:t>
            </a:r>
          </a:p>
          <a:p>
            <a:pPr eaLnBrk="1" hangingPunct="1">
              <a:spcBef>
                <a:spcPct val="0"/>
              </a:spcBef>
              <a:buFontTx/>
              <a:buNone/>
            </a:pPr>
            <a:r>
              <a:rPr lang="en-US" altLang="en-US" sz="2400" dirty="0">
                <a:latin typeface="Calibri" panose="020F0502020204030204" pitchFamily="34" charset="0"/>
              </a:rPr>
              <a:t>  5-15% CO</a:t>
            </a:r>
            <a:r>
              <a:rPr lang="en-US" altLang="en-US" sz="2400" baseline="-25000" dirty="0">
                <a:latin typeface="Calibri" panose="020F0502020204030204" pitchFamily="34" charset="0"/>
              </a:rPr>
              <a:t>2</a:t>
            </a:r>
            <a:endParaRPr lang="en-US" altLang="en-US" sz="2400" dirty="0">
              <a:latin typeface="Calibri" panose="020F0502020204030204" pitchFamily="34" charset="0"/>
            </a:endParaRPr>
          </a:p>
          <a:p>
            <a:pPr eaLnBrk="1" hangingPunct="1">
              <a:spcBef>
                <a:spcPct val="0"/>
              </a:spcBef>
              <a:buFontTx/>
              <a:buNone/>
            </a:pPr>
            <a:endParaRPr lang="en-US" altLang="en-US" sz="2400" dirty="0">
              <a:latin typeface="Calibri" panose="020F0502020204030204" pitchFamily="34" charset="0"/>
            </a:endParaRPr>
          </a:p>
          <a:p>
            <a:pPr eaLnBrk="1" hangingPunct="1">
              <a:spcBef>
                <a:spcPct val="0"/>
              </a:spcBef>
              <a:buFontTx/>
              <a:buNone/>
            </a:pPr>
            <a:r>
              <a:rPr lang="en-US" altLang="en-US" sz="2400" dirty="0">
                <a:latin typeface="Calibri" panose="020F0502020204030204" pitchFamily="34" charset="0"/>
              </a:rPr>
              <a:t>[Atmosphere:</a:t>
            </a:r>
          </a:p>
          <a:p>
            <a:pPr eaLnBrk="1" hangingPunct="1">
              <a:spcBef>
                <a:spcPct val="0"/>
              </a:spcBef>
              <a:buFontTx/>
              <a:buNone/>
            </a:pPr>
            <a:r>
              <a:rPr lang="en-US" altLang="en-US" sz="2400" dirty="0">
                <a:latin typeface="Calibri" panose="020F0502020204030204" pitchFamily="34" charset="0"/>
              </a:rPr>
              <a:t>   0.04% CO</a:t>
            </a:r>
            <a:r>
              <a:rPr lang="en-US" altLang="en-US" sz="2400" baseline="-25000" dirty="0">
                <a:latin typeface="Calibri" panose="020F0502020204030204" pitchFamily="34" charset="0"/>
              </a:rPr>
              <a:t>2</a:t>
            </a:r>
            <a:r>
              <a:rPr lang="en-US" altLang="en-US" sz="2400" dirty="0">
                <a:latin typeface="Calibri" panose="020F0502020204030204" pitchFamily="34" charset="0"/>
              </a:rPr>
              <a:t>]</a:t>
            </a:r>
          </a:p>
        </p:txBody>
      </p:sp>
      <p:sp>
        <p:nvSpPr>
          <p:cNvPr id="36869" name="TextBox 1">
            <a:extLst>
              <a:ext uri="{FF2B5EF4-FFF2-40B4-BE49-F238E27FC236}">
                <a16:creationId xmlns:a16="http://schemas.microsoft.com/office/drawing/2014/main" id="{A1220D86-4709-F3C5-AB4A-4BD6587E0767}"/>
              </a:ext>
            </a:extLst>
          </p:cNvPr>
          <p:cNvSpPr txBox="1">
            <a:spLocks noChangeArrowheads="1"/>
          </p:cNvSpPr>
          <p:nvPr/>
        </p:nvSpPr>
        <p:spPr bwMode="auto">
          <a:xfrm>
            <a:off x="6324600" y="1447781"/>
            <a:ext cx="2508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CCS in industry:</a:t>
            </a:r>
          </a:p>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altLang="en-US" sz="2800" b="1" i="1" dirty="0">
                <a:solidFill>
                  <a:srgbClr val="C00000"/>
                </a:solidFill>
                <a:latin typeface="Calibri" panose="020F0502020204030204" pitchFamily="34" charset="0"/>
                <a:ea typeface="Calibri" panose="020F0502020204030204" pitchFamily="34" charset="0"/>
                <a:cs typeface="Calibri" panose="020F0502020204030204" pitchFamily="34" charset="0"/>
              </a:rPr>
              <a:t>mitigation</a:t>
            </a:r>
          </a:p>
        </p:txBody>
      </p:sp>
      <p:sp>
        <p:nvSpPr>
          <p:cNvPr id="36870" name="TextBox 1">
            <a:extLst>
              <a:ext uri="{FF2B5EF4-FFF2-40B4-BE49-F238E27FC236}">
                <a16:creationId xmlns:a16="http://schemas.microsoft.com/office/drawing/2014/main" id="{53E4B471-D5E5-8619-28E4-29F2EEDF02EF}"/>
              </a:ext>
            </a:extLst>
          </p:cNvPr>
          <p:cNvSpPr txBox="1">
            <a:spLocks noChangeArrowheads="1"/>
          </p:cNvSpPr>
          <p:nvPr/>
        </p:nvSpPr>
        <p:spPr bwMode="auto">
          <a:xfrm>
            <a:off x="6112669" y="5366364"/>
            <a:ext cx="1169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Credit:K2P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a:extLst>
              <a:ext uri="{FF2B5EF4-FFF2-40B4-BE49-F238E27FC236}">
                <a16:creationId xmlns:a16="http://schemas.microsoft.com/office/drawing/2014/main" id="{9FC62B13-56CE-B9BF-A8CE-154F23A08D08}"/>
              </a:ext>
            </a:extLst>
          </p:cNvPr>
          <p:cNvSpPr txBox="1">
            <a:spLocks noChangeArrowheads="1"/>
          </p:cNvSpPr>
          <p:nvPr/>
        </p:nvSpPr>
        <p:spPr bwMode="auto">
          <a:xfrm>
            <a:off x="914400" y="597218"/>
            <a:ext cx="6986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Geoengineering: The Big Picture</a:t>
            </a:r>
          </a:p>
        </p:txBody>
      </p:sp>
      <p:sp>
        <p:nvSpPr>
          <p:cNvPr id="18435" name="TextBox 2">
            <a:extLst>
              <a:ext uri="{FF2B5EF4-FFF2-40B4-BE49-F238E27FC236}">
                <a16:creationId xmlns:a16="http://schemas.microsoft.com/office/drawing/2014/main" id="{7DC872CF-8121-DFCB-494F-FD06C9F975DB}"/>
              </a:ext>
            </a:extLst>
          </p:cNvPr>
          <p:cNvSpPr txBox="1">
            <a:spLocks noChangeArrowheads="1"/>
          </p:cNvSpPr>
          <p:nvPr/>
        </p:nvSpPr>
        <p:spPr bwMode="auto">
          <a:xfrm>
            <a:off x="1028305" y="1828800"/>
            <a:ext cx="7087389" cy="3847207"/>
          </a:xfrm>
          <a:prstGeom prst="rect">
            <a:avLst/>
          </a:prstGeom>
          <a:noFill/>
          <a:ln>
            <a:noFill/>
          </a:ln>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defRPr/>
            </a:pPr>
            <a:r>
              <a:rPr lang="en-US" altLang="en-US" sz="2800" dirty="0">
                <a:solidFill>
                  <a:srgbClr val="002060"/>
                </a:solidFill>
                <a:latin typeface="Calibri" panose="020F0502020204030204" pitchFamily="34" charset="0"/>
                <a:cs typeface="Calibri" panose="020F0502020204030204" pitchFamily="34" charset="0"/>
              </a:rPr>
              <a:t>Earth’s energy balance: a wee primer</a:t>
            </a:r>
          </a:p>
          <a:p>
            <a:pPr>
              <a:spcBef>
                <a:spcPct val="0"/>
              </a:spcBef>
              <a:defRPr/>
            </a:pPr>
            <a:endParaRPr lang="en-US" altLang="en-US" sz="2800" dirty="0">
              <a:solidFill>
                <a:srgbClr val="002060"/>
              </a:solidFill>
              <a:latin typeface="Calibri" panose="020F0502020204030204" pitchFamily="34" charset="0"/>
              <a:cs typeface="Calibri" panose="020F0502020204030204" pitchFamily="34" charset="0"/>
            </a:endParaRPr>
          </a:p>
          <a:p>
            <a:pPr>
              <a:spcBef>
                <a:spcPct val="0"/>
              </a:spcBef>
              <a:defRPr/>
            </a:pPr>
            <a:r>
              <a:rPr lang="en-US" altLang="en-US" sz="2800" dirty="0">
                <a:solidFill>
                  <a:srgbClr val="002060"/>
                </a:solidFill>
                <a:latin typeface="Calibri" panose="020F0502020204030204" pitchFamily="34" charset="0"/>
                <a:cs typeface="Calibri" panose="020F0502020204030204" pitchFamily="34" charset="0"/>
              </a:rPr>
              <a:t>What is geoengineering? </a:t>
            </a:r>
          </a:p>
          <a:p>
            <a:pPr marL="457200" lvl="1" indent="0">
              <a:spcBef>
                <a:spcPct val="0"/>
              </a:spcBef>
              <a:buNone/>
              <a:defRPr/>
            </a:pPr>
            <a:r>
              <a:rPr lang="en-US" altLang="en-US" dirty="0">
                <a:solidFill>
                  <a:srgbClr val="002060"/>
                </a:solidFill>
                <a:latin typeface="Calibri" panose="020F0502020204030204" pitchFamily="34" charset="0"/>
                <a:cs typeface="Calibri" panose="020F0502020204030204" pitchFamily="34" charset="0"/>
              </a:rPr>
              <a:t>Key distinctions among climate technologies</a:t>
            </a:r>
          </a:p>
          <a:p>
            <a:pPr>
              <a:spcBef>
                <a:spcPct val="0"/>
              </a:spcBef>
              <a:defRPr/>
            </a:pPr>
            <a:endParaRPr lang="en-US" altLang="en-US" sz="2800" dirty="0">
              <a:solidFill>
                <a:srgbClr val="002060"/>
              </a:solidFill>
              <a:latin typeface="Calibri" panose="020F0502020204030204" pitchFamily="34" charset="0"/>
              <a:cs typeface="Calibri" panose="020F0502020204030204" pitchFamily="34" charset="0"/>
            </a:endParaRPr>
          </a:p>
          <a:p>
            <a:pPr>
              <a:spcBef>
                <a:spcPct val="0"/>
              </a:spcBef>
              <a:defRPr/>
            </a:pPr>
            <a:r>
              <a:rPr lang="en-US" altLang="en-US" sz="2800" dirty="0">
                <a:solidFill>
                  <a:srgbClr val="002060"/>
                </a:solidFill>
                <a:latin typeface="Calibri" panose="020F0502020204030204" pitchFamily="34" charset="0"/>
                <a:cs typeface="Calibri" panose="020F0502020204030204" pitchFamily="34" charset="0"/>
              </a:rPr>
              <a:t>(Re)-modifying the atmosphere</a:t>
            </a:r>
          </a:p>
          <a:p>
            <a:pPr>
              <a:spcBef>
                <a:spcPct val="0"/>
              </a:spcBef>
              <a:defRPr/>
            </a:pPr>
            <a:endParaRPr lang="en-US" altLang="en-US" sz="2800" dirty="0">
              <a:solidFill>
                <a:srgbClr val="002060"/>
              </a:solidFill>
              <a:latin typeface="Calibri" panose="020F0502020204030204" pitchFamily="34" charset="0"/>
              <a:cs typeface="Calibri" panose="020F0502020204030204" pitchFamily="34" charset="0"/>
            </a:endParaRPr>
          </a:p>
          <a:p>
            <a:pPr>
              <a:spcBef>
                <a:spcPct val="0"/>
              </a:spcBef>
              <a:defRPr/>
            </a:pPr>
            <a:r>
              <a:rPr lang="en-US" altLang="en-US" sz="2800" dirty="0">
                <a:solidFill>
                  <a:srgbClr val="002060"/>
                </a:solidFill>
                <a:latin typeface="Calibri" panose="020F0502020204030204" pitchFamily="34" charset="0"/>
                <a:cs typeface="Calibri" panose="020F0502020204030204" pitchFamily="34" charset="0"/>
              </a:rPr>
              <a:t>Geoengineering hazards and governance</a:t>
            </a:r>
          </a:p>
          <a:p>
            <a:pPr>
              <a:spcBef>
                <a:spcPct val="0"/>
              </a:spcBef>
              <a:defRPr/>
            </a:pPr>
            <a:endParaRPr lang="en-US" altLang="en-US" sz="20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toration &amp; Forest Management — Grayback Forestry">
            <a:extLst>
              <a:ext uri="{FF2B5EF4-FFF2-40B4-BE49-F238E27FC236}">
                <a16:creationId xmlns:a16="http://schemas.microsoft.com/office/drawing/2014/main" id="{D0C26ACE-323A-C4E4-6336-8FAE8AE4C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81" y="1534785"/>
            <a:ext cx="342532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Variety matters in cover crops - Cover Crops">
            <a:extLst>
              <a:ext uri="{FF2B5EF4-FFF2-40B4-BE49-F238E27FC236}">
                <a16:creationId xmlns:a16="http://schemas.microsoft.com/office/drawing/2014/main" id="{C1EB105F-6E3C-A7D1-487C-CD4D020FA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34785"/>
            <a:ext cx="35972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27F6150-1FA4-9DA5-534A-41899873F189}"/>
              </a:ext>
            </a:extLst>
          </p:cNvPr>
          <p:cNvSpPr txBox="1"/>
          <p:nvPr/>
        </p:nvSpPr>
        <p:spPr>
          <a:xfrm>
            <a:off x="714881" y="642610"/>
            <a:ext cx="7742761"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Adaptation/mitigation in forests, farms, grasslands</a:t>
            </a:r>
          </a:p>
        </p:txBody>
      </p:sp>
      <p:sp>
        <p:nvSpPr>
          <p:cNvPr id="5" name="TextBox 4">
            <a:extLst>
              <a:ext uri="{FF2B5EF4-FFF2-40B4-BE49-F238E27FC236}">
                <a16:creationId xmlns:a16="http://schemas.microsoft.com/office/drawing/2014/main" id="{4DB768CB-3EBA-3B11-9414-1EDD11E76AC5}"/>
              </a:ext>
            </a:extLst>
          </p:cNvPr>
          <p:cNvSpPr txBox="1"/>
          <p:nvPr/>
        </p:nvSpPr>
        <p:spPr>
          <a:xfrm>
            <a:off x="272265" y="4343400"/>
            <a:ext cx="8599470" cy="1569660"/>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Switch to more drought –tolerant crop varieties (adaptation)</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Conservation tillage to avoid carbon loss from soils (mitigation)</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Introduce longer logging rotation times (mitigation)</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Protective forest practices to reduce wildfire spread (adaptation)</a:t>
            </a:r>
          </a:p>
        </p:txBody>
      </p:sp>
    </p:spTree>
    <p:extLst>
      <p:ext uri="{BB962C8B-B14F-4D97-AF65-F5344CB8AC3E}">
        <p14:creationId xmlns:p14="http://schemas.microsoft.com/office/powerpoint/2010/main" val="427931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E14A5210-83DE-00F6-2874-C3930E6DD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41588"/>
            <a:ext cx="3724318" cy="231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2">
            <a:extLst>
              <a:ext uri="{FF2B5EF4-FFF2-40B4-BE49-F238E27FC236}">
                <a16:creationId xmlns:a16="http://schemas.microsoft.com/office/drawing/2014/main" id="{6376C19F-29E7-C214-06FE-B723025C3446}"/>
              </a:ext>
            </a:extLst>
          </p:cNvPr>
          <p:cNvSpPr txBox="1">
            <a:spLocks noChangeArrowheads="1"/>
          </p:cNvSpPr>
          <p:nvPr/>
        </p:nvSpPr>
        <p:spPr bwMode="auto">
          <a:xfrm>
            <a:off x="496953" y="381835"/>
            <a:ext cx="8237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Afforestation/reforestation – let’s plant 3 trillion trees</a:t>
            </a:r>
          </a:p>
        </p:txBody>
      </p:sp>
      <p:sp>
        <p:nvSpPr>
          <p:cNvPr id="66564" name="TextBox 3">
            <a:extLst>
              <a:ext uri="{FF2B5EF4-FFF2-40B4-BE49-F238E27FC236}">
                <a16:creationId xmlns:a16="http://schemas.microsoft.com/office/drawing/2014/main" id="{44AF8571-B9E3-2FDA-1291-506A49CBF81E}"/>
              </a:ext>
            </a:extLst>
          </p:cNvPr>
          <p:cNvSpPr txBox="1">
            <a:spLocks noChangeArrowheads="1"/>
          </p:cNvSpPr>
          <p:nvPr/>
        </p:nvSpPr>
        <p:spPr bwMode="auto">
          <a:xfrm>
            <a:off x="4855452" y="1433116"/>
            <a:ext cx="30575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Reforestation potential</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(Historically forested;</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now unforested). </a:t>
            </a:r>
          </a:p>
        </p:txBody>
      </p:sp>
      <p:sp>
        <p:nvSpPr>
          <p:cNvPr id="66565" name="TextBox 4">
            <a:extLst>
              <a:ext uri="{FF2B5EF4-FFF2-40B4-BE49-F238E27FC236}">
                <a16:creationId xmlns:a16="http://schemas.microsoft.com/office/drawing/2014/main" id="{EC03C939-EB7D-6379-6CDC-42146F003104}"/>
              </a:ext>
            </a:extLst>
          </p:cNvPr>
          <p:cNvSpPr txBox="1">
            <a:spLocks noChangeArrowheads="1"/>
          </p:cNvSpPr>
          <p:nvPr/>
        </p:nvSpPr>
        <p:spPr bwMode="auto">
          <a:xfrm>
            <a:off x="4191000" y="3161506"/>
            <a:ext cx="357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Credit: </a:t>
            </a:r>
            <a:r>
              <a:rPr lang="en-US" altLang="en-US" sz="1800" dirty="0" err="1">
                <a:latin typeface="Calibri" panose="020F0502020204030204" pitchFamily="34" charset="0"/>
                <a:ea typeface="Calibri" panose="020F0502020204030204" pitchFamily="34" charset="0"/>
                <a:cs typeface="Calibri" panose="020F0502020204030204" pitchFamily="34" charset="0"/>
              </a:rPr>
              <a:t>Fargione</a:t>
            </a:r>
            <a:r>
              <a:rPr lang="en-US" altLang="en-US" sz="1800" dirty="0">
                <a:latin typeface="Calibri" panose="020F0502020204030204" pitchFamily="34" charset="0"/>
                <a:ea typeface="Calibri" panose="020F0502020204030204" pitchFamily="34" charset="0"/>
                <a:cs typeface="Calibri" panose="020F0502020204030204" pitchFamily="34" charset="0"/>
              </a:rPr>
              <a:t> et al., 2018, </a:t>
            </a:r>
            <a:r>
              <a:rPr lang="en-US" altLang="en-US" sz="1800" i="1" dirty="0">
                <a:latin typeface="Calibri" panose="020F0502020204030204" pitchFamily="34" charset="0"/>
                <a:ea typeface="Calibri" panose="020F0502020204030204" pitchFamily="34" charset="0"/>
                <a:cs typeface="Calibri" panose="020F0502020204030204" pitchFamily="34" charset="0"/>
              </a:rPr>
              <a:t>Science</a:t>
            </a:r>
          </a:p>
        </p:txBody>
      </p:sp>
      <p:sp>
        <p:nvSpPr>
          <p:cNvPr id="2" name="TextBox 1">
            <a:extLst>
              <a:ext uri="{FF2B5EF4-FFF2-40B4-BE49-F238E27FC236}">
                <a16:creationId xmlns:a16="http://schemas.microsoft.com/office/drawing/2014/main" id="{E4DF73A2-7CE8-3459-6BDF-9CF91EE86A8A}"/>
              </a:ext>
            </a:extLst>
          </p:cNvPr>
          <p:cNvSpPr txBox="1"/>
          <p:nvPr/>
        </p:nvSpPr>
        <p:spPr>
          <a:xfrm>
            <a:off x="87610" y="3851117"/>
            <a:ext cx="9056390" cy="2677656"/>
          </a:xfrm>
          <a:prstGeom prst="rect">
            <a:avLst/>
          </a:prstGeom>
          <a:noFill/>
        </p:spPr>
        <p:txBody>
          <a:bodyPr wrap="none">
            <a:spAutoFit/>
          </a:bodyPr>
          <a:lstStyle/>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Is this adaptation? Is it mitigation? </a:t>
            </a:r>
            <a:r>
              <a:rPr lang="en-US" sz="2400" i="1" dirty="0">
                <a:solidFill>
                  <a:srgbClr val="C00000"/>
                </a:solidFill>
                <a:latin typeface="Calibri" panose="020F0502020204030204" pitchFamily="34" charset="0"/>
                <a:ea typeface="Bookman Old Style" charset="0"/>
                <a:cs typeface="Calibri" panose="020F0502020204030204" pitchFamily="34" charset="0"/>
              </a:rPr>
              <a:t>Is it geoengineering??</a:t>
            </a:r>
          </a:p>
          <a:p>
            <a:pPr>
              <a:defRPr/>
            </a:pPr>
            <a:endParaRPr lang="en-US" sz="2400"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i="1" dirty="0">
                <a:solidFill>
                  <a:srgbClr val="002060"/>
                </a:solidFill>
                <a:latin typeface="Calibri" panose="020F0502020204030204" pitchFamily="34" charset="0"/>
                <a:ea typeface="Bookman Old Style" charset="0"/>
                <a:cs typeface="Calibri" panose="020F0502020204030204" pitchFamily="34" charset="0"/>
              </a:rPr>
              <a:t>In cities</a:t>
            </a:r>
            <a:r>
              <a:rPr lang="en-US" sz="2400" dirty="0">
                <a:solidFill>
                  <a:srgbClr val="002060"/>
                </a:solidFill>
                <a:latin typeface="Calibri" panose="020F0502020204030204" pitchFamily="34" charset="0"/>
                <a:ea typeface="Bookman Old Style" charset="0"/>
                <a:cs typeface="Calibri" panose="020F0502020204030204" pitchFamily="34" charset="0"/>
              </a:rPr>
              <a:t>, new tree planting is </a:t>
            </a:r>
            <a:r>
              <a:rPr lang="en-US" sz="2400" dirty="0">
                <a:solidFill>
                  <a:srgbClr val="C00000"/>
                </a:solidFill>
                <a:latin typeface="Calibri" panose="020F0502020204030204" pitchFamily="34" charset="0"/>
                <a:ea typeface="Bookman Old Style" charset="0"/>
                <a:cs typeface="Calibri" panose="020F0502020204030204" pitchFamily="34" charset="0"/>
              </a:rPr>
              <a:t>adaptation/mitigation</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alleviates the </a:t>
            </a:r>
            <a:r>
              <a:rPr lang="en-US" sz="2400" i="1" dirty="0">
                <a:solidFill>
                  <a:srgbClr val="002060"/>
                </a:solidFill>
                <a:latin typeface="Calibri" panose="020F0502020204030204" pitchFamily="34" charset="0"/>
                <a:ea typeface="Bookman Old Style" charset="0"/>
                <a:cs typeface="Calibri" panose="020F0502020204030204" pitchFamily="34" charset="0"/>
              </a:rPr>
              <a:t>urban heat island effect, </a:t>
            </a:r>
            <a:r>
              <a:rPr lang="en-US" sz="2400" dirty="0">
                <a:solidFill>
                  <a:srgbClr val="002060"/>
                </a:solidFill>
                <a:latin typeface="Calibri" panose="020F0502020204030204" pitchFamily="34" charset="0"/>
                <a:ea typeface="Bookman Old Style" charset="0"/>
                <a:cs typeface="Calibri" panose="020F0502020204030204" pitchFamily="34" charset="0"/>
              </a:rPr>
              <a:t>stores some carbon</a:t>
            </a:r>
            <a:endParaRPr lang="en-US" sz="2400" i="1" dirty="0">
              <a:solidFill>
                <a:srgbClr val="002060"/>
              </a:solidFill>
              <a:latin typeface="Calibri" panose="020F0502020204030204" pitchFamily="34" charset="0"/>
              <a:ea typeface="Bookman Old Style" charset="0"/>
              <a:cs typeface="Calibri" panose="020F0502020204030204" pitchFamily="34" charset="0"/>
            </a:endParaRPr>
          </a:p>
          <a:p>
            <a:pPr marL="342900" indent="-342900">
              <a:buFont typeface="Arial" panose="020B0604020202020204" pitchFamily="34" charset="0"/>
              <a:buChar char="•"/>
              <a:defRPr/>
            </a:pPr>
            <a:r>
              <a:rPr lang="en-US" sz="2400" i="1" dirty="0">
                <a:solidFill>
                  <a:srgbClr val="002060"/>
                </a:solidFill>
                <a:latin typeface="Calibri" panose="020F0502020204030204" pitchFamily="34" charset="0"/>
                <a:ea typeface="Bookman Old Style" charset="0"/>
                <a:cs typeface="Calibri" panose="020F0502020204030204" pitchFamily="34" charset="0"/>
              </a:rPr>
              <a:t>Globally</a:t>
            </a:r>
            <a:r>
              <a:rPr lang="en-US" sz="2400" dirty="0">
                <a:solidFill>
                  <a:srgbClr val="002060"/>
                </a:solidFill>
                <a:latin typeface="Calibri" panose="020F0502020204030204" pitchFamily="34" charset="0"/>
                <a:ea typeface="Bookman Old Style" charset="0"/>
                <a:cs typeface="Calibri" panose="020F0502020204030204" pitchFamily="34" charset="0"/>
              </a:rPr>
              <a:t>, large scale afforestation aims toward</a:t>
            </a:r>
          </a:p>
          <a:p>
            <a:pPr>
              <a:defRPr/>
            </a:pPr>
            <a:r>
              <a:rPr lang="en-US" sz="2400" dirty="0">
                <a:solidFill>
                  <a:srgbClr val="002060"/>
                </a:solidFill>
                <a:latin typeface="Calibri" panose="020F0502020204030204" pitchFamily="34" charset="0"/>
                <a:ea typeface="Bookman Old Style" charset="0"/>
                <a:cs typeface="Calibri" panose="020F0502020204030204" pitchFamily="34" charset="0"/>
              </a:rPr>
              <a:t>       atmospheric carbon drawdown: </a:t>
            </a:r>
            <a:r>
              <a:rPr lang="en-US" sz="2400" i="1" dirty="0">
                <a:solidFill>
                  <a:srgbClr val="C00000"/>
                </a:solidFill>
                <a:latin typeface="Calibri" panose="020F0502020204030204" pitchFamily="34" charset="0"/>
                <a:ea typeface="Bookman Old Style" charset="0"/>
                <a:cs typeface="Calibri" panose="020F0502020204030204" pitchFamily="34" charset="0"/>
              </a:rPr>
              <a:t>neither adaptation nor mitigation, </a:t>
            </a:r>
          </a:p>
          <a:p>
            <a:pPr>
              <a:defRPr/>
            </a:pPr>
            <a:r>
              <a:rPr lang="en-US" sz="2400" i="1" dirty="0">
                <a:solidFill>
                  <a:srgbClr val="C00000"/>
                </a:solidFill>
                <a:latin typeface="Calibri" panose="020F0502020204030204" pitchFamily="34" charset="0"/>
                <a:ea typeface="Bookman Old Style" charset="0"/>
                <a:cs typeface="Calibri" panose="020F0502020204030204" pitchFamily="34" charset="0"/>
              </a:rPr>
              <a:t>       but gets at the root of the problem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a:extLst>
              <a:ext uri="{FF2B5EF4-FFF2-40B4-BE49-F238E27FC236}">
                <a16:creationId xmlns:a16="http://schemas.microsoft.com/office/drawing/2014/main" id="{90A47614-A361-3AAF-B850-271F1EE04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023937"/>
            <a:ext cx="89566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2">
            <a:extLst>
              <a:ext uri="{FF2B5EF4-FFF2-40B4-BE49-F238E27FC236}">
                <a16:creationId xmlns:a16="http://schemas.microsoft.com/office/drawing/2014/main" id="{65CBA55F-84D3-087D-26BA-C13006DCFDE5}"/>
              </a:ext>
            </a:extLst>
          </p:cNvPr>
          <p:cNvSpPr txBox="1">
            <a:spLocks noChangeArrowheads="1"/>
          </p:cNvSpPr>
          <p:nvPr/>
        </p:nvSpPr>
        <p:spPr bwMode="auto">
          <a:xfrm>
            <a:off x="338886" y="241161"/>
            <a:ext cx="8466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Direct Air Capture and Storage (DACS): </a:t>
            </a:r>
            <a:r>
              <a:rPr lang="en-US" alt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geoengineering?</a:t>
            </a:r>
          </a:p>
        </p:txBody>
      </p:sp>
      <p:sp>
        <p:nvSpPr>
          <p:cNvPr id="55299" name="TextBox 3">
            <a:extLst>
              <a:ext uri="{FF2B5EF4-FFF2-40B4-BE49-F238E27FC236}">
                <a16:creationId xmlns:a16="http://schemas.microsoft.com/office/drawing/2014/main" id="{4ACA557F-A580-E100-C337-ABAE17E8EBAE}"/>
              </a:ext>
            </a:extLst>
          </p:cNvPr>
          <p:cNvSpPr txBox="1">
            <a:spLocks noChangeArrowheads="1"/>
          </p:cNvSpPr>
          <p:nvPr/>
        </p:nvSpPr>
        <p:spPr bwMode="auto">
          <a:xfrm>
            <a:off x="5877342" y="4641333"/>
            <a:ext cx="3187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Credit: WRI, Carbon Shot (2020)</a:t>
            </a:r>
          </a:p>
        </p:txBody>
      </p:sp>
      <p:pic>
        <p:nvPicPr>
          <p:cNvPr id="55300" name="Picture 1">
            <a:extLst>
              <a:ext uri="{FF2B5EF4-FFF2-40B4-BE49-F238E27FC236}">
                <a16:creationId xmlns:a16="http://schemas.microsoft.com/office/drawing/2014/main" id="{C721D5AF-D0DD-034E-5C06-2AEAD8F50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4903788"/>
            <a:ext cx="32766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6">
            <a:extLst>
              <a:ext uri="{FF2B5EF4-FFF2-40B4-BE49-F238E27FC236}">
                <a16:creationId xmlns:a16="http://schemas.microsoft.com/office/drawing/2014/main" id="{AD9E6842-1CD1-D3EB-F203-E7DF25AD9505}"/>
              </a:ext>
            </a:extLst>
          </p:cNvPr>
          <p:cNvSpPr txBox="1">
            <a:spLocks noChangeArrowheads="1"/>
          </p:cNvSpPr>
          <p:nvPr/>
        </p:nvSpPr>
        <p:spPr bwMode="auto">
          <a:xfrm>
            <a:off x="3602087" y="5212376"/>
            <a:ext cx="5411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Overlapping technology with industry CCS</a:t>
            </a:r>
          </a:p>
          <a:p>
            <a:pPr>
              <a:spcBef>
                <a:spcPct val="0"/>
              </a:spcBef>
              <a:buFontTx/>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Near unlimited potential</a:t>
            </a:r>
          </a:p>
          <a:p>
            <a:pPr>
              <a:spcBef>
                <a:spcPct val="0"/>
              </a:spcBef>
              <a:buFontTx/>
              <a:buNone/>
            </a:pPr>
            <a:r>
              <a:rPr lang="en-US" alt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Gets at the root of the climate problem</a:t>
            </a:r>
          </a:p>
        </p:txBody>
      </p:sp>
      <p:sp>
        <p:nvSpPr>
          <p:cNvPr id="55302" name="TextBox 7">
            <a:extLst>
              <a:ext uri="{FF2B5EF4-FFF2-40B4-BE49-F238E27FC236}">
                <a16:creationId xmlns:a16="http://schemas.microsoft.com/office/drawing/2014/main" id="{64100520-A142-6D47-BF36-ED6368D7A4B6}"/>
              </a:ext>
            </a:extLst>
          </p:cNvPr>
          <p:cNvSpPr txBox="1">
            <a:spLocks noChangeArrowheads="1"/>
          </p:cNvSpPr>
          <p:nvPr/>
        </p:nvSpPr>
        <p:spPr bwMode="auto">
          <a:xfrm>
            <a:off x="3555205" y="6412705"/>
            <a:ext cx="1985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Credit: </a:t>
            </a:r>
            <a:r>
              <a:rPr lang="en-US" altLang="en-US"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ClimeWorks</a:t>
            </a:r>
            <a:endPar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Will the world ever be ready for solar geoengineering?">
            <a:extLst>
              <a:ext uri="{FF2B5EF4-FFF2-40B4-BE49-F238E27FC236}">
                <a16:creationId xmlns:a16="http://schemas.microsoft.com/office/drawing/2014/main" id="{96BE350B-C770-4259-FBFC-9D1F50A99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058453"/>
            <a:ext cx="5264150" cy="41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2">
            <a:extLst>
              <a:ext uri="{FF2B5EF4-FFF2-40B4-BE49-F238E27FC236}">
                <a16:creationId xmlns:a16="http://schemas.microsoft.com/office/drawing/2014/main" id="{0E31BFC3-B76D-A99B-70F9-2816CF8BBC22}"/>
              </a:ext>
            </a:extLst>
          </p:cNvPr>
          <p:cNvSpPr txBox="1">
            <a:spLocks noChangeArrowheads="1"/>
          </p:cNvSpPr>
          <p:nvPr/>
        </p:nvSpPr>
        <p:spPr bwMode="auto">
          <a:xfrm>
            <a:off x="1447800" y="312541"/>
            <a:ext cx="6944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Distinguish: atmospheric albedo modification</a:t>
            </a:r>
          </a:p>
        </p:txBody>
      </p:sp>
      <p:sp>
        <p:nvSpPr>
          <p:cNvPr id="54275" name="TextBox 3">
            <a:extLst>
              <a:ext uri="{FF2B5EF4-FFF2-40B4-BE49-F238E27FC236}">
                <a16:creationId xmlns:a16="http://schemas.microsoft.com/office/drawing/2014/main" id="{279E9A7B-FFE7-74AA-F8A8-44B821B38438}"/>
              </a:ext>
            </a:extLst>
          </p:cNvPr>
          <p:cNvSpPr txBox="1">
            <a:spLocks noChangeArrowheads="1"/>
          </p:cNvSpPr>
          <p:nvPr/>
        </p:nvSpPr>
        <p:spPr bwMode="auto">
          <a:xfrm>
            <a:off x="265487" y="5815700"/>
            <a:ext cx="8754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Geoengineering - adaptation at a global scale</a:t>
            </a:r>
          </a:p>
          <a:p>
            <a:pPr>
              <a:spcBef>
                <a:spcPct val="0"/>
              </a:spcBef>
              <a:buFontTx/>
              <a:buNone/>
            </a:pPr>
            <a:r>
              <a:rPr lang="en-US" alt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We cool off, but without addressing the root cause of climate change</a:t>
            </a:r>
          </a:p>
        </p:txBody>
      </p:sp>
      <p:sp>
        <p:nvSpPr>
          <p:cNvPr id="54276" name="TextBox 4">
            <a:extLst>
              <a:ext uri="{FF2B5EF4-FFF2-40B4-BE49-F238E27FC236}">
                <a16:creationId xmlns:a16="http://schemas.microsoft.com/office/drawing/2014/main" id="{EEB23CE3-B00D-4974-2AAE-38195AD501F1}"/>
              </a:ext>
            </a:extLst>
          </p:cNvPr>
          <p:cNvSpPr txBox="1">
            <a:spLocks noChangeArrowheads="1"/>
          </p:cNvSpPr>
          <p:nvPr/>
        </p:nvSpPr>
        <p:spPr bwMode="auto">
          <a:xfrm>
            <a:off x="5481402" y="1480078"/>
            <a:ext cx="35381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Modify atmosphere</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to increase reflection</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of sunlight </a:t>
            </a:r>
            <a:r>
              <a:rPr lang="en-US" altLang="en-US" sz="2400" dirty="0">
                <a:latin typeface="Calibri" panose="020F0502020204030204" pitchFamily="34" charset="0"/>
                <a:ea typeface="Calibri" panose="020F0502020204030204" pitchFamily="34" charset="0"/>
                <a:cs typeface="Calibri" panose="020F0502020204030204" pitchFamily="34" charset="0"/>
                <a:sym typeface="Wingdings" pitchFamily="2" charset="2"/>
              </a:rPr>
              <a:t> cooling</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Global scale heat</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management is </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adaptation, akin to</a:t>
            </a:r>
          </a:p>
          <a:p>
            <a:pPr>
              <a:spcBef>
                <a:spcPct val="0"/>
              </a:spcBef>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rPr>
              <a:t>  local albedo modification </a:t>
            </a:r>
          </a:p>
        </p:txBody>
      </p:sp>
      <p:sp>
        <p:nvSpPr>
          <p:cNvPr id="54277" name="TextBox 1">
            <a:extLst>
              <a:ext uri="{FF2B5EF4-FFF2-40B4-BE49-F238E27FC236}">
                <a16:creationId xmlns:a16="http://schemas.microsoft.com/office/drawing/2014/main" id="{C70ED2A1-4223-1FCB-C589-03004FDFD9C6}"/>
              </a:ext>
            </a:extLst>
          </p:cNvPr>
          <p:cNvSpPr txBox="1">
            <a:spLocks noChangeArrowheads="1"/>
          </p:cNvSpPr>
          <p:nvPr/>
        </p:nvSpPr>
        <p:spPr bwMode="auto">
          <a:xfrm>
            <a:off x="146050" y="5148008"/>
            <a:ext cx="3273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Credit: Chemical &amp; Engineering News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2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7C99B-6D0C-6923-E90C-BAF7887791CD}"/>
              </a:ext>
            </a:extLst>
          </p:cNvPr>
          <p:cNvPicPr>
            <a:picLocks noChangeAspect="1"/>
          </p:cNvPicPr>
          <p:nvPr/>
        </p:nvPicPr>
        <p:blipFill>
          <a:blip r:embed="rId3"/>
          <a:stretch>
            <a:fillRect/>
          </a:stretch>
        </p:blipFill>
        <p:spPr>
          <a:xfrm>
            <a:off x="381000" y="304800"/>
            <a:ext cx="4326233" cy="6013938"/>
          </a:xfrm>
          <a:prstGeom prst="rect">
            <a:avLst/>
          </a:prstGeom>
        </p:spPr>
      </p:pic>
      <p:sp>
        <p:nvSpPr>
          <p:cNvPr id="3" name="TextBox 2">
            <a:extLst>
              <a:ext uri="{FF2B5EF4-FFF2-40B4-BE49-F238E27FC236}">
                <a16:creationId xmlns:a16="http://schemas.microsoft.com/office/drawing/2014/main" id="{2394F528-96C3-7136-61C7-C7C40E63512D}"/>
              </a:ext>
            </a:extLst>
          </p:cNvPr>
          <p:cNvSpPr txBox="1"/>
          <p:nvPr/>
        </p:nvSpPr>
        <p:spPr>
          <a:xfrm>
            <a:off x="609600" y="6394938"/>
            <a:ext cx="3028008"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 Geoengineering, 2021</a:t>
            </a:r>
          </a:p>
        </p:txBody>
      </p:sp>
      <p:sp>
        <p:nvSpPr>
          <p:cNvPr id="4" name="TextBox 3">
            <a:extLst>
              <a:ext uri="{FF2B5EF4-FFF2-40B4-BE49-F238E27FC236}">
                <a16:creationId xmlns:a16="http://schemas.microsoft.com/office/drawing/2014/main" id="{DAA4FB7D-E6BF-35E2-58CB-FE37FDE13334}"/>
              </a:ext>
            </a:extLst>
          </p:cNvPr>
          <p:cNvSpPr txBox="1"/>
          <p:nvPr/>
        </p:nvSpPr>
        <p:spPr>
          <a:xfrm>
            <a:off x="4876800" y="304800"/>
            <a:ext cx="4047326" cy="5262979"/>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Three atmosphere-based</a:t>
            </a:r>
          </a:p>
          <a:p>
            <a:pPr algn="l"/>
            <a:r>
              <a:rPr lang="en-US" sz="2400" i="1" dirty="0">
                <a:solidFill>
                  <a:srgbClr val="C00000"/>
                </a:solidFill>
                <a:latin typeface="Calibri" panose="020F0502020204030204" pitchFamily="34" charset="0"/>
                <a:cs typeface="Calibri" panose="020F0502020204030204" pitchFamily="34" charset="0"/>
              </a:rPr>
              <a:t>   interventions</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002060"/>
                </a:solidFill>
                <a:latin typeface="Calibri" panose="020F0502020204030204" pitchFamily="34" charset="0"/>
                <a:cs typeface="Calibri" panose="020F0502020204030204" pitchFamily="34" charset="0"/>
              </a:rPr>
              <a:t>Stratospheric aerosol injection:</a:t>
            </a:r>
          </a:p>
          <a:p>
            <a:pPr algn="l"/>
            <a:r>
              <a:rPr lang="en-US" sz="2400" dirty="0">
                <a:solidFill>
                  <a:srgbClr val="002060"/>
                </a:solidFill>
                <a:latin typeface="Calibri" panose="020F0502020204030204" pitchFamily="34" charset="0"/>
                <a:cs typeface="Calibri" panose="020F0502020204030204" pitchFamily="34" charset="0"/>
              </a:rPr>
              <a:t>   reflect more solar radiation</a:t>
            </a:r>
          </a:p>
          <a:p>
            <a:pPr algn="l"/>
            <a:r>
              <a:rPr lang="en-US" sz="2400" dirty="0">
                <a:solidFill>
                  <a:srgbClr val="002060"/>
                </a:solidFill>
                <a:latin typeface="Calibri" panose="020F0502020204030204" pitchFamily="34" charset="0"/>
                <a:cs typeface="Calibri" panose="020F0502020204030204" pitchFamily="34" charset="0"/>
              </a:rPr>
              <a:t>   </a:t>
            </a:r>
            <a:r>
              <a:rPr lang="en-US" sz="2400" dirty="0">
                <a:solidFill>
                  <a:srgbClr val="C00000"/>
                </a:solidFill>
                <a:latin typeface="Calibri" panose="020F0502020204030204" pitchFamily="34" charset="0"/>
                <a:cs typeface="Calibri" panose="020F0502020204030204" pitchFamily="34" charset="0"/>
              </a:rPr>
              <a:t>[solar geoengineering]</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002060"/>
                </a:solidFill>
                <a:latin typeface="Calibri" panose="020F0502020204030204" pitchFamily="34" charset="0"/>
                <a:cs typeface="Calibri" panose="020F0502020204030204" pitchFamily="34" charset="0"/>
              </a:rPr>
              <a:t>Marine cloud brightening:</a:t>
            </a:r>
          </a:p>
          <a:p>
            <a:pPr algn="l"/>
            <a:r>
              <a:rPr lang="en-US" sz="2400" dirty="0">
                <a:solidFill>
                  <a:srgbClr val="002060"/>
                </a:solidFill>
                <a:latin typeface="Calibri" panose="020F0502020204030204" pitchFamily="34" charset="0"/>
                <a:cs typeface="Calibri" panose="020F0502020204030204" pitchFamily="34" charset="0"/>
              </a:rPr>
              <a:t>   reflect more solar radiation</a:t>
            </a:r>
          </a:p>
          <a:p>
            <a:pPr algn="l"/>
            <a:r>
              <a:rPr lang="en-US" sz="2400" dirty="0">
                <a:solidFill>
                  <a:srgbClr val="002060"/>
                </a:solidFill>
                <a:latin typeface="Calibri" panose="020F0502020204030204" pitchFamily="34" charset="0"/>
                <a:cs typeface="Calibri" panose="020F0502020204030204" pitchFamily="34" charset="0"/>
              </a:rPr>
              <a:t>   </a:t>
            </a:r>
            <a:r>
              <a:rPr lang="en-US" sz="2400" dirty="0">
                <a:solidFill>
                  <a:srgbClr val="C00000"/>
                </a:solidFill>
                <a:latin typeface="Calibri" panose="020F0502020204030204" pitchFamily="34" charset="0"/>
                <a:cs typeface="Calibri" panose="020F0502020204030204" pitchFamily="34" charset="0"/>
              </a:rPr>
              <a:t>[solar geoengineering]</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002060"/>
                </a:solidFill>
                <a:latin typeface="Calibri" panose="020F0502020204030204" pitchFamily="34" charset="0"/>
                <a:cs typeface="Calibri" panose="020F0502020204030204" pitchFamily="34" charset="0"/>
              </a:rPr>
              <a:t>Cirrus cloud thinning:</a:t>
            </a:r>
          </a:p>
          <a:p>
            <a:pPr algn="l"/>
            <a:r>
              <a:rPr lang="en-US" sz="2400" dirty="0">
                <a:solidFill>
                  <a:srgbClr val="002060"/>
                </a:solidFill>
                <a:latin typeface="Calibri" panose="020F0502020204030204" pitchFamily="34" charset="0"/>
                <a:cs typeface="Calibri" panose="020F0502020204030204" pitchFamily="34" charset="0"/>
              </a:rPr>
              <a:t>   increase the amount of</a:t>
            </a:r>
          </a:p>
          <a:p>
            <a:pPr algn="l"/>
            <a:r>
              <a:rPr lang="en-US" sz="2400" dirty="0">
                <a:solidFill>
                  <a:srgbClr val="002060"/>
                </a:solidFill>
                <a:latin typeface="Calibri" panose="020F0502020204030204" pitchFamily="34" charset="0"/>
                <a:cs typeface="Calibri" panose="020F0502020204030204" pitchFamily="34" charset="0"/>
              </a:rPr>
              <a:t>   Earthlight that escapes</a:t>
            </a:r>
          </a:p>
        </p:txBody>
      </p:sp>
      <p:sp>
        <p:nvSpPr>
          <p:cNvPr id="6" name="TextBox 5">
            <a:extLst>
              <a:ext uri="{FF2B5EF4-FFF2-40B4-BE49-F238E27FC236}">
                <a16:creationId xmlns:a16="http://schemas.microsoft.com/office/drawing/2014/main" id="{09FE523C-FA51-73B9-B02E-6C84D2CC08BB}"/>
              </a:ext>
            </a:extLst>
          </p:cNvPr>
          <p:cNvSpPr txBox="1"/>
          <p:nvPr/>
        </p:nvSpPr>
        <p:spPr>
          <a:xfrm>
            <a:off x="5517356" y="5779385"/>
            <a:ext cx="3017044" cy="954107"/>
          </a:xfrm>
          <a:prstGeom prst="rect">
            <a:avLst/>
          </a:prstGeom>
          <a:noFill/>
        </p:spPr>
        <p:txBody>
          <a:bodyPr wrap="none" rtlCol="0">
            <a:spAutoFit/>
          </a:bodyPr>
          <a:lstStyle/>
          <a:p>
            <a:pPr algn="l"/>
            <a:r>
              <a:rPr lang="en-US" sz="2800" b="1" i="1" dirty="0">
                <a:solidFill>
                  <a:srgbClr val="C00000"/>
                </a:solidFill>
                <a:latin typeface="Calibri" panose="020F0502020204030204" pitchFamily="34" charset="0"/>
                <a:cs typeface="Calibri" panose="020F0502020204030204" pitchFamily="34" charset="0"/>
              </a:rPr>
              <a:t>Why are we even </a:t>
            </a:r>
          </a:p>
          <a:p>
            <a:pPr algn="l"/>
            <a:r>
              <a:rPr lang="en-US" sz="2800" b="1" i="1" dirty="0">
                <a:solidFill>
                  <a:srgbClr val="C00000"/>
                </a:solidFill>
                <a:latin typeface="Calibri" panose="020F0502020204030204" pitchFamily="34" charset="0"/>
                <a:cs typeface="Calibri" panose="020F0502020204030204" pitchFamily="34" charset="0"/>
              </a:rPr>
              <a:t>  considering this??</a:t>
            </a:r>
          </a:p>
        </p:txBody>
      </p:sp>
    </p:spTree>
    <p:extLst>
      <p:ext uri="{BB962C8B-B14F-4D97-AF65-F5344CB8AC3E}">
        <p14:creationId xmlns:p14="http://schemas.microsoft.com/office/powerpoint/2010/main" val="33543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C19A60-B053-1542-8505-B5B55A9CC9D3}"/>
              </a:ext>
            </a:extLst>
          </p:cNvPr>
          <p:cNvPicPr>
            <a:picLocks noChangeAspect="1"/>
          </p:cNvPicPr>
          <p:nvPr/>
        </p:nvPicPr>
        <p:blipFill>
          <a:blip r:embed="rId3"/>
          <a:stretch>
            <a:fillRect/>
          </a:stretch>
        </p:blipFill>
        <p:spPr>
          <a:xfrm>
            <a:off x="0" y="1412609"/>
            <a:ext cx="9144000" cy="3955363"/>
          </a:xfrm>
          <a:prstGeom prst="rect">
            <a:avLst/>
          </a:prstGeom>
        </p:spPr>
      </p:pic>
      <p:sp>
        <p:nvSpPr>
          <p:cNvPr id="3" name="TextBox 2">
            <a:extLst>
              <a:ext uri="{FF2B5EF4-FFF2-40B4-BE49-F238E27FC236}">
                <a16:creationId xmlns:a16="http://schemas.microsoft.com/office/drawing/2014/main" id="{7A7F0AD1-7E21-2741-9D13-40CF2E173571}"/>
              </a:ext>
            </a:extLst>
          </p:cNvPr>
          <p:cNvSpPr txBox="1"/>
          <p:nvPr/>
        </p:nvSpPr>
        <p:spPr>
          <a:xfrm>
            <a:off x="7365710" y="4998640"/>
            <a:ext cx="1638590" cy="369332"/>
          </a:xfrm>
          <a:prstGeom prst="rect">
            <a:avLst/>
          </a:prstGeom>
          <a:noFill/>
        </p:spPr>
        <p:txBody>
          <a:bodyPr wrap="none" rtlCol="0">
            <a:spAutoFit/>
          </a:bodyPr>
          <a:lstStyle/>
          <a:p>
            <a:r>
              <a:rPr lang="en-US" sz="1800" dirty="0">
                <a:latin typeface="Calibri" panose="020F0502020204030204" pitchFamily="34" charset="0"/>
                <a:ea typeface="Bookman Old Style" charset="0"/>
                <a:cs typeface="Calibri" panose="020F0502020204030204" pitchFamily="34" charset="0"/>
              </a:rPr>
              <a:t>Credit: IPCC 1.5</a:t>
            </a:r>
          </a:p>
        </p:txBody>
      </p:sp>
      <p:sp>
        <p:nvSpPr>
          <p:cNvPr id="4" name="TextBox 3">
            <a:extLst>
              <a:ext uri="{FF2B5EF4-FFF2-40B4-BE49-F238E27FC236}">
                <a16:creationId xmlns:a16="http://schemas.microsoft.com/office/drawing/2014/main" id="{2A50A87E-D5BB-3C4C-8D19-4AA2B0C57BA5}"/>
              </a:ext>
            </a:extLst>
          </p:cNvPr>
          <p:cNvSpPr txBox="1"/>
          <p:nvPr/>
        </p:nvSpPr>
        <p:spPr>
          <a:xfrm>
            <a:off x="0" y="5380672"/>
            <a:ext cx="7571303" cy="1477328"/>
          </a:xfrm>
          <a:prstGeom prst="rect">
            <a:avLst/>
          </a:prstGeom>
          <a:noFill/>
        </p:spPr>
        <p:txBody>
          <a:bodyPr wrap="none" rtlCol="0">
            <a:spAutoFit/>
          </a:bodyPr>
          <a:lstStyle/>
          <a:p>
            <a:r>
              <a:rPr lang="en-US" sz="1800" dirty="0">
                <a:solidFill>
                  <a:srgbClr val="0070C0"/>
                </a:solidFill>
                <a:latin typeface="Bookman Old Style" charset="0"/>
                <a:ea typeface="Bookman Old Style" charset="0"/>
                <a:cs typeface="Bookman Old Style" charset="0"/>
              </a:rPr>
              <a:t>Coral reefs     </a:t>
            </a:r>
            <a:r>
              <a:rPr lang="en-US" sz="1800" dirty="0">
                <a:solidFill>
                  <a:srgbClr val="7030A0"/>
                </a:solidFill>
                <a:latin typeface="Bookman Old Style" charset="0"/>
                <a:ea typeface="Bookman Old Style" charset="0"/>
                <a:cs typeface="Bookman Old Style" charset="0"/>
              </a:rPr>
              <a:t>heat wave</a:t>
            </a:r>
            <a:r>
              <a:rPr lang="en-US" sz="1800" dirty="0">
                <a:solidFill>
                  <a:srgbClr val="0070C0"/>
                </a:solidFill>
                <a:latin typeface="Bookman Old Style" charset="0"/>
                <a:ea typeface="Bookman Old Style" charset="0"/>
                <a:cs typeface="Bookman Old Style" charset="0"/>
              </a:rPr>
              <a:t>    </a:t>
            </a:r>
            <a:r>
              <a:rPr lang="en-US" sz="1800" dirty="0">
                <a:solidFill>
                  <a:srgbClr val="002060"/>
                </a:solidFill>
                <a:latin typeface="Bookman Old Style" charset="0"/>
                <a:ea typeface="Bookman Old Style" charset="0"/>
                <a:cs typeface="Bookman Old Style" charset="0"/>
              </a:rPr>
              <a:t>uneven:</a:t>
            </a:r>
            <a:r>
              <a:rPr lang="en-US" sz="1800" dirty="0">
                <a:solidFill>
                  <a:srgbClr val="0070C0"/>
                </a:solidFill>
                <a:latin typeface="Bookman Old Style" charset="0"/>
                <a:ea typeface="Bookman Old Style" charset="0"/>
                <a:cs typeface="Bookman Old Style" charset="0"/>
              </a:rPr>
              <a:t>        </a:t>
            </a:r>
            <a:r>
              <a:rPr lang="en-US" sz="1800" dirty="0">
                <a:solidFill>
                  <a:srgbClr val="00B050"/>
                </a:solidFill>
                <a:latin typeface="Bookman Old Style" charset="0"/>
                <a:ea typeface="Bookman Old Style" charset="0"/>
                <a:cs typeface="Bookman Old Style" charset="0"/>
              </a:rPr>
              <a:t>$$$</a:t>
            </a:r>
            <a:r>
              <a:rPr lang="en-US" sz="1800" dirty="0">
                <a:solidFill>
                  <a:srgbClr val="0070C0"/>
                </a:solidFill>
                <a:latin typeface="Bookman Old Style" charset="0"/>
                <a:ea typeface="Bookman Old Style" charset="0"/>
                <a:cs typeface="Bookman Old Style" charset="0"/>
              </a:rPr>
              <a:t>	  </a:t>
            </a:r>
            <a:r>
              <a:rPr lang="en-US" sz="1800" dirty="0">
                <a:solidFill>
                  <a:srgbClr val="FF0000"/>
                </a:solidFill>
                <a:latin typeface="Bookman Old Style" charset="0"/>
                <a:ea typeface="Bookman Old Style" charset="0"/>
                <a:cs typeface="Bookman Old Style" charset="0"/>
              </a:rPr>
              <a:t>large, abrupt</a:t>
            </a:r>
            <a:r>
              <a:rPr lang="en-US" sz="1800" dirty="0">
                <a:solidFill>
                  <a:srgbClr val="0070C0"/>
                </a:solidFill>
                <a:latin typeface="Bookman Old Style" charset="0"/>
                <a:ea typeface="Bookman Old Style" charset="0"/>
                <a:cs typeface="Bookman Old Style" charset="0"/>
              </a:rPr>
              <a:t>	</a:t>
            </a:r>
          </a:p>
          <a:p>
            <a:r>
              <a:rPr lang="en-US" sz="1800" dirty="0">
                <a:solidFill>
                  <a:srgbClr val="0070C0"/>
                </a:solidFill>
                <a:latin typeface="Bookman Old Style" charset="0"/>
                <a:ea typeface="Bookman Old Style" charset="0"/>
                <a:cs typeface="Bookman Old Style" charset="0"/>
              </a:rPr>
              <a:t>Arctic 	         </a:t>
            </a:r>
            <a:r>
              <a:rPr lang="en-US" sz="1800" dirty="0">
                <a:solidFill>
                  <a:srgbClr val="7030A0"/>
                </a:solidFill>
                <a:latin typeface="Bookman Old Style" charset="0"/>
                <a:ea typeface="Bookman Old Style" charset="0"/>
                <a:cs typeface="Bookman Old Style" charset="0"/>
              </a:rPr>
              <a:t>heavy rain  </a:t>
            </a:r>
            <a:r>
              <a:rPr lang="en-US" sz="1800" dirty="0">
                <a:solidFill>
                  <a:srgbClr val="002060"/>
                </a:solidFill>
                <a:latin typeface="Bookman Old Style" charset="0"/>
                <a:ea typeface="Bookman Old Style" charset="0"/>
                <a:cs typeface="Bookman Old Style" charset="0"/>
              </a:rPr>
              <a:t> </a:t>
            </a:r>
            <a:r>
              <a:rPr lang="en-US" sz="1800" dirty="0" err="1">
                <a:solidFill>
                  <a:srgbClr val="002060"/>
                </a:solidFill>
                <a:latin typeface="Bookman Old Style" charset="0"/>
                <a:ea typeface="Bookman Old Style" charset="0"/>
                <a:cs typeface="Bookman Old Style" charset="0"/>
              </a:rPr>
              <a:t>soc</a:t>
            </a:r>
            <a:r>
              <a:rPr lang="en-US" sz="1800" dirty="0">
                <a:solidFill>
                  <a:srgbClr val="002060"/>
                </a:solidFill>
                <a:latin typeface="Bookman Old Style" charset="0"/>
                <a:ea typeface="Bookman Old Style" charset="0"/>
                <a:cs typeface="Bookman Old Style" charset="0"/>
              </a:rPr>
              <a:t> justice</a:t>
            </a:r>
            <a:r>
              <a:rPr lang="en-US" sz="1800" dirty="0">
                <a:solidFill>
                  <a:srgbClr val="0070C0"/>
                </a:solidFill>
                <a:latin typeface="Bookman Old Style" charset="0"/>
                <a:ea typeface="Bookman Old Style" charset="0"/>
                <a:cs typeface="Bookman Old Style" charset="0"/>
              </a:rPr>
              <a:t>   </a:t>
            </a:r>
            <a:r>
              <a:rPr lang="en-US" sz="1800" dirty="0">
                <a:solidFill>
                  <a:srgbClr val="00B050"/>
                </a:solidFill>
                <a:latin typeface="Bookman Old Style" charset="0"/>
                <a:ea typeface="Bookman Old Style" charset="0"/>
                <a:cs typeface="Bookman Old Style" charset="0"/>
              </a:rPr>
              <a:t>physical	  </a:t>
            </a:r>
            <a:r>
              <a:rPr lang="en-US" sz="1800" dirty="0">
                <a:solidFill>
                  <a:srgbClr val="FF0000"/>
                </a:solidFill>
                <a:latin typeface="Bookman Old Style" charset="0"/>
                <a:ea typeface="Bookman Old Style" charset="0"/>
                <a:cs typeface="Bookman Old Style" charset="0"/>
              </a:rPr>
              <a:t>irreversible</a:t>
            </a:r>
          </a:p>
          <a:p>
            <a:r>
              <a:rPr lang="en-US" sz="1800" dirty="0">
                <a:solidFill>
                  <a:srgbClr val="0070C0"/>
                </a:solidFill>
                <a:latin typeface="Bookman Old Style" charset="0"/>
                <a:ea typeface="Bookman Old Style" charset="0"/>
                <a:cs typeface="Bookman Old Style" charset="0"/>
              </a:rPr>
              <a:t>Biodiversity    </a:t>
            </a:r>
            <a:r>
              <a:rPr lang="en-US" sz="1800" dirty="0">
                <a:solidFill>
                  <a:srgbClr val="7030A0"/>
                </a:solidFill>
                <a:latin typeface="Bookman Old Style" charset="0"/>
                <a:ea typeface="Bookman Old Style" charset="0"/>
                <a:cs typeface="Bookman Old Style" charset="0"/>
              </a:rPr>
              <a:t>drought</a:t>
            </a:r>
            <a:r>
              <a:rPr lang="en-US" sz="1800" dirty="0">
                <a:solidFill>
                  <a:srgbClr val="0070C0"/>
                </a:solidFill>
                <a:latin typeface="Bookman Old Style" charset="0"/>
                <a:ea typeface="Bookman Old Style" charset="0"/>
                <a:cs typeface="Bookman Old Style" charset="0"/>
              </a:rPr>
              <a:t> 	   </a:t>
            </a:r>
            <a:r>
              <a:rPr lang="en-US" sz="1800" dirty="0">
                <a:solidFill>
                  <a:srgbClr val="002060"/>
                </a:solidFill>
                <a:latin typeface="Bookman Old Style" charset="0"/>
                <a:ea typeface="Bookman Old Style" charset="0"/>
                <a:cs typeface="Bookman Old Style" charset="0"/>
              </a:rPr>
              <a:t>exposure/</a:t>
            </a:r>
            <a:r>
              <a:rPr lang="en-US" sz="1800" dirty="0">
                <a:solidFill>
                  <a:srgbClr val="0070C0"/>
                </a:solidFill>
                <a:latin typeface="Bookman Old Style" charset="0"/>
                <a:ea typeface="Bookman Old Style" charset="0"/>
                <a:cs typeface="Bookman Old Style" charset="0"/>
              </a:rPr>
              <a:t>     </a:t>
            </a:r>
            <a:r>
              <a:rPr lang="en-US" sz="1800" dirty="0" err="1">
                <a:solidFill>
                  <a:srgbClr val="00B050"/>
                </a:solidFill>
                <a:latin typeface="Bookman Old Style" charset="0"/>
                <a:ea typeface="Bookman Old Style" charset="0"/>
                <a:cs typeface="Bookman Old Style" charset="0"/>
              </a:rPr>
              <a:t>degrad</a:t>
            </a:r>
            <a:r>
              <a:rPr lang="en-US" sz="1800" dirty="0">
                <a:solidFill>
                  <a:srgbClr val="00B050"/>
                </a:solidFill>
                <a:latin typeface="Bookman Old Style" charset="0"/>
                <a:ea typeface="Bookman Old Style" charset="0"/>
                <a:cs typeface="Bookman Old Style" charset="0"/>
              </a:rPr>
              <a:t>.	  </a:t>
            </a:r>
            <a:r>
              <a:rPr lang="en-US" sz="1800" dirty="0">
                <a:solidFill>
                  <a:srgbClr val="FF0000"/>
                </a:solidFill>
                <a:latin typeface="Bookman Old Style" charset="0"/>
                <a:ea typeface="Bookman Old Style" charset="0"/>
                <a:cs typeface="Bookman Old Style" charset="0"/>
              </a:rPr>
              <a:t>ice sheets melt</a:t>
            </a:r>
          </a:p>
          <a:p>
            <a:r>
              <a:rPr lang="en-US" sz="1800" dirty="0">
                <a:solidFill>
                  <a:srgbClr val="0070C0"/>
                </a:solidFill>
                <a:latin typeface="Bookman Old Style" charset="0"/>
                <a:ea typeface="Bookman Old Style" charset="0"/>
                <a:cs typeface="Bookman Old Style" charset="0"/>
              </a:rPr>
              <a:t>  hotspots       </a:t>
            </a:r>
            <a:r>
              <a:rPr lang="en-US" sz="1800" dirty="0">
                <a:solidFill>
                  <a:srgbClr val="7030A0"/>
                </a:solidFill>
                <a:latin typeface="Bookman Old Style" charset="0"/>
                <a:ea typeface="Bookman Old Style" charset="0"/>
                <a:cs typeface="Bookman Old Style" charset="0"/>
              </a:rPr>
              <a:t>wildfire</a:t>
            </a:r>
            <a:r>
              <a:rPr lang="en-US" sz="1800" dirty="0">
                <a:solidFill>
                  <a:srgbClr val="0070C0"/>
                </a:solidFill>
                <a:latin typeface="Bookman Old Style" charset="0"/>
                <a:ea typeface="Bookman Old Style" charset="0"/>
                <a:cs typeface="Bookman Old Style" charset="0"/>
              </a:rPr>
              <a:t>	   </a:t>
            </a:r>
            <a:r>
              <a:rPr lang="en-US" sz="1800" dirty="0">
                <a:solidFill>
                  <a:srgbClr val="002060"/>
                </a:solidFill>
                <a:latin typeface="Bookman Old Style" charset="0"/>
                <a:ea typeface="Bookman Old Style" charset="0"/>
                <a:cs typeface="Bookman Old Style" charset="0"/>
              </a:rPr>
              <a:t>vulnerable   </a:t>
            </a:r>
            <a:r>
              <a:rPr lang="en-US" sz="1800" dirty="0">
                <a:solidFill>
                  <a:srgbClr val="00B050"/>
                </a:solidFill>
                <a:latin typeface="Bookman Old Style" charset="0"/>
                <a:ea typeface="Bookman Old Style" charset="0"/>
                <a:cs typeface="Bookman Old Style" charset="0"/>
              </a:rPr>
              <a:t>ecosystem</a:t>
            </a:r>
          </a:p>
          <a:p>
            <a:r>
              <a:rPr lang="en-US" sz="1800" dirty="0">
                <a:solidFill>
                  <a:srgbClr val="0070C0"/>
                </a:solidFill>
                <a:latin typeface="Bookman Old Style" charset="0"/>
                <a:ea typeface="Bookman Old Style" charset="0"/>
                <a:cs typeface="Bookman Old Style" charset="0"/>
              </a:rPr>
              <a:t>	          </a:t>
            </a:r>
            <a:r>
              <a:rPr lang="en-US" sz="1800" dirty="0">
                <a:solidFill>
                  <a:srgbClr val="7030A0"/>
                </a:solidFill>
                <a:latin typeface="Bookman Old Style" charset="0"/>
                <a:ea typeface="Bookman Old Style" charset="0"/>
                <a:cs typeface="Bookman Old Style" charset="0"/>
              </a:rPr>
              <a:t>floods</a:t>
            </a:r>
            <a:r>
              <a:rPr lang="en-US" sz="1800" dirty="0">
                <a:solidFill>
                  <a:srgbClr val="0070C0"/>
                </a:solidFill>
                <a:latin typeface="Bookman Old Style" charset="0"/>
                <a:ea typeface="Bookman Old Style" charset="0"/>
                <a:cs typeface="Bookman Old Style" charset="0"/>
              </a:rPr>
              <a:t>	    </a:t>
            </a:r>
            <a:r>
              <a:rPr lang="en-US" sz="1800" dirty="0">
                <a:solidFill>
                  <a:srgbClr val="002060"/>
                </a:solidFill>
                <a:latin typeface="Bookman Old Style" charset="0"/>
                <a:ea typeface="Bookman Old Style" charset="0"/>
                <a:cs typeface="Bookman Old Style" charset="0"/>
              </a:rPr>
              <a:t>	</a:t>
            </a:r>
            <a:r>
              <a:rPr lang="en-US" dirty="0">
                <a:solidFill>
                  <a:srgbClr val="002060"/>
                </a:solidFill>
                <a:latin typeface="Bookman Old Style" charset="0"/>
                <a:ea typeface="Bookman Old Style" charset="0"/>
                <a:cs typeface="Bookman Old Style" charset="0"/>
              </a:rPr>
              <a:t>	</a:t>
            </a:r>
            <a:r>
              <a:rPr lang="en-US" sz="1800" dirty="0">
                <a:solidFill>
                  <a:srgbClr val="00B050"/>
                </a:solidFill>
                <a:latin typeface="Bookman Old Style" charset="0"/>
                <a:ea typeface="Bookman Old Style" charset="0"/>
                <a:cs typeface="Bookman Old Style" charset="0"/>
              </a:rPr>
              <a:t>loss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ED80CD-ED82-C845-8E69-8ADBEB933C31}"/>
                  </a:ext>
                </a:extLst>
              </p:cNvPr>
              <p:cNvSpPr txBox="1"/>
              <p:nvPr/>
            </p:nvSpPr>
            <p:spPr>
              <a:xfrm>
                <a:off x="152400" y="228600"/>
                <a:ext cx="8839200" cy="954107"/>
              </a:xfrm>
              <a:prstGeom prst="rect">
                <a:avLst/>
              </a:prstGeom>
              <a:noFill/>
            </p:spPr>
            <p:txBody>
              <a:bodyPr wrap="square" rtlCol="0">
                <a:spAutoFit/>
              </a:bodyPr>
              <a:lstStyle/>
              <a:p>
                <a:pPr marL="457200" indent="-457200">
                  <a:buFont typeface="Arial" panose="020B0604020202020204" pitchFamily="34" charset="0"/>
                  <a:buChar char="•"/>
                </a:pPr>
                <a:r>
                  <a:rPr lang="en-US" sz="2800" i="1" dirty="0">
                    <a:solidFill>
                      <a:srgbClr val="002060"/>
                    </a:solidFill>
                    <a:latin typeface="Calibri" panose="020F0502020204030204" pitchFamily="34" charset="0"/>
                    <a:ea typeface="Bookman Old Style" charset="0"/>
                    <a:cs typeface="Calibri" panose="020F0502020204030204" pitchFamily="34" charset="0"/>
                  </a:rPr>
                  <a:t>Large projected increase in impacts from 1.2</a:t>
                </a:r>
                <a14:m>
                  <m:oMath xmlns:m="http://schemas.openxmlformats.org/officeDocument/2006/math">
                    <m:r>
                      <a:rPr lang="en-US" sz="2800" b="0" i="1" smtClean="0">
                        <a:solidFill>
                          <a:srgbClr val="002060"/>
                        </a:solidFill>
                        <a:latin typeface="Cambria Math" panose="02040503050406030204" pitchFamily="18" charset="0"/>
                        <a:ea typeface="Cambria Math" panose="02040503050406030204" pitchFamily="18" charset="0"/>
                        <a:cs typeface="Bookman Old Style" charset="0"/>
                      </a:rPr>
                      <m:t>°</m:t>
                    </m:r>
                  </m:oMath>
                </a14:m>
                <a:r>
                  <a:rPr lang="en-US" sz="2800" i="1" dirty="0">
                    <a:solidFill>
                      <a:srgbClr val="002060"/>
                    </a:solidFill>
                    <a:latin typeface="Calibri" panose="020F0502020204030204" pitchFamily="34" charset="0"/>
                    <a:ea typeface="Bookman Old Style" charset="0"/>
                    <a:cs typeface="Calibri" panose="020F0502020204030204" pitchFamily="34" charset="0"/>
                  </a:rPr>
                  <a:t>C to 2.5</a:t>
                </a:r>
                <a14:m>
                  <m:oMath xmlns:m="http://schemas.openxmlformats.org/officeDocument/2006/math">
                    <m:r>
                      <a:rPr lang="en-US" sz="2800" b="0" i="1" smtClean="0">
                        <a:solidFill>
                          <a:srgbClr val="002060"/>
                        </a:solidFill>
                        <a:latin typeface="Cambria Math" panose="02040503050406030204" pitchFamily="18" charset="0"/>
                        <a:ea typeface="Cambria Math" panose="02040503050406030204" pitchFamily="18" charset="0"/>
                        <a:cs typeface="Bookman Old Style" charset="0"/>
                      </a:rPr>
                      <m:t>°</m:t>
                    </m:r>
                  </m:oMath>
                </a14:m>
                <a:r>
                  <a:rPr lang="en-US" sz="2800" i="1" dirty="0">
                    <a:solidFill>
                      <a:srgbClr val="002060"/>
                    </a:solidFill>
                    <a:latin typeface="Calibri" panose="020F0502020204030204" pitchFamily="34" charset="0"/>
                    <a:ea typeface="Bookman Old Style" charset="0"/>
                    <a:cs typeface="Calibri" panose="020F0502020204030204" pitchFamily="34" charset="0"/>
                  </a:rPr>
                  <a:t>C</a:t>
                </a:r>
              </a:p>
              <a:p>
                <a:pPr marL="457200" indent="-457200">
                  <a:buFont typeface="Arial" panose="020B0604020202020204" pitchFamily="34" charset="0"/>
                  <a:buChar char="•"/>
                </a:pPr>
                <a:r>
                  <a:rPr lang="en-US" sz="2800" i="1" dirty="0">
                    <a:solidFill>
                      <a:srgbClr val="002060"/>
                    </a:solidFill>
                    <a:latin typeface="Calibri" panose="020F0502020204030204" pitchFamily="34" charset="0"/>
                    <a:ea typeface="Bookman Old Style" charset="0"/>
                    <a:cs typeface="Calibri" panose="020F0502020204030204" pitchFamily="34" charset="0"/>
                  </a:rPr>
                  <a:t>UN, IEA project 2.5</a:t>
                </a:r>
                <a14:m>
                  <m:oMath xmlns:m="http://schemas.openxmlformats.org/officeDocument/2006/math">
                    <m:r>
                      <a:rPr lang="en-US" sz="2800" b="0" i="1" smtClean="0">
                        <a:solidFill>
                          <a:srgbClr val="002060"/>
                        </a:solidFill>
                        <a:latin typeface="Cambria Math" panose="02040503050406030204" pitchFamily="18" charset="0"/>
                        <a:ea typeface="Cambria Math" panose="02040503050406030204" pitchFamily="18" charset="0"/>
                        <a:cs typeface="Bookman Old Style" charset="0"/>
                      </a:rPr>
                      <m:t>°</m:t>
                    </m:r>
                  </m:oMath>
                </a14:m>
                <a:r>
                  <a:rPr lang="en-US" sz="2800" i="1" dirty="0">
                    <a:solidFill>
                      <a:srgbClr val="002060"/>
                    </a:solidFill>
                    <a:latin typeface="Calibri" panose="020F0502020204030204" pitchFamily="34" charset="0"/>
                    <a:ea typeface="Bookman Old Style" charset="0"/>
                    <a:cs typeface="Calibri" panose="020F0502020204030204" pitchFamily="34" charset="0"/>
                  </a:rPr>
                  <a:t>C – 3.0</a:t>
                </a:r>
                <a14:m>
                  <m:oMath xmlns:m="http://schemas.openxmlformats.org/officeDocument/2006/math">
                    <m:r>
                      <a:rPr lang="en-US" sz="2800" i="1">
                        <a:solidFill>
                          <a:srgbClr val="002060"/>
                        </a:solidFill>
                        <a:latin typeface="Cambria Math" panose="02040503050406030204" pitchFamily="18" charset="0"/>
                        <a:ea typeface="Cambria Math" panose="02040503050406030204" pitchFamily="18" charset="0"/>
                        <a:cs typeface="Bookman Old Style" charset="0"/>
                      </a:rPr>
                      <m:t>°</m:t>
                    </m:r>
                  </m:oMath>
                </a14:m>
                <a:r>
                  <a:rPr lang="en-US" sz="2800" i="1" dirty="0">
                    <a:solidFill>
                      <a:srgbClr val="002060"/>
                    </a:solidFill>
                    <a:latin typeface="Calibri" panose="020F0502020204030204" pitchFamily="34" charset="0"/>
                    <a:ea typeface="Bookman Old Style" charset="0"/>
                    <a:cs typeface="Calibri" panose="020F0502020204030204" pitchFamily="34" charset="0"/>
                  </a:rPr>
                  <a:t>C with present policies</a:t>
                </a:r>
              </a:p>
            </p:txBody>
          </p:sp>
        </mc:Choice>
        <mc:Fallback xmlns="">
          <p:sp>
            <p:nvSpPr>
              <p:cNvPr id="5" name="TextBox 4">
                <a:extLst>
                  <a:ext uri="{FF2B5EF4-FFF2-40B4-BE49-F238E27FC236}">
                    <a16:creationId xmlns:a16="http://schemas.microsoft.com/office/drawing/2014/main" id="{27ED80CD-ED82-C845-8E69-8ADBEB933C31}"/>
                  </a:ext>
                </a:extLst>
              </p:cNvPr>
              <p:cNvSpPr txBox="1">
                <a:spLocks noRot="1" noChangeAspect="1" noMove="1" noResize="1" noEditPoints="1" noAdjustHandles="1" noChangeArrowheads="1" noChangeShapeType="1" noTextEdit="1"/>
              </p:cNvSpPr>
              <p:nvPr/>
            </p:nvSpPr>
            <p:spPr>
              <a:xfrm>
                <a:off x="152400" y="228600"/>
                <a:ext cx="8839200" cy="954107"/>
              </a:xfrm>
              <a:prstGeom prst="rect">
                <a:avLst/>
              </a:prstGeom>
              <a:blipFill>
                <a:blip r:embed="rId4"/>
                <a:stretch>
                  <a:fillRect l="-1293" t="-7895" b="-15789"/>
                </a:stretch>
              </a:blipFill>
            </p:spPr>
            <p:txBody>
              <a:bodyPr/>
              <a:lstStyle/>
              <a:p>
                <a:r>
                  <a:rPr lang="en-US">
                    <a:noFill/>
                  </a:rPr>
                  <a:t> </a:t>
                </a:r>
              </a:p>
            </p:txBody>
          </p:sp>
        </mc:Fallback>
      </mc:AlternateContent>
    </p:spTree>
    <p:extLst>
      <p:ext uri="{BB962C8B-B14F-4D97-AF65-F5344CB8AC3E}">
        <p14:creationId xmlns:p14="http://schemas.microsoft.com/office/powerpoint/2010/main" val="18796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7C99B-6D0C-6923-E90C-BAF7887791CD}"/>
              </a:ext>
            </a:extLst>
          </p:cNvPr>
          <p:cNvPicPr>
            <a:picLocks noChangeAspect="1"/>
          </p:cNvPicPr>
          <p:nvPr/>
        </p:nvPicPr>
        <p:blipFill>
          <a:blip r:embed="rId3"/>
          <a:stretch>
            <a:fillRect/>
          </a:stretch>
        </p:blipFill>
        <p:spPr>
          <a:xfrm>
            <a:off x="381000" y="304800"/>
            <a:ext cx="4326233" cy="6013938"/>
          </a:xfrm>
          <a:prstGeom prst="rect">
            <a:avLst/>
          </a:prstGeom>
        </p:spPr>
      </p:pic>
      <p:sp>
        <p:nvSpPr>
          <p:cNvPr id="3" name="TextBox 2">
            <a:extLst>
              <a:ext uri="{FF2B5EF4-FFF2-40B4-BE49-F238E27FC236}">
                <a16:creationId xmlns:a16="http://schemas.microsoft.com/office/drawing/2014/main" id="{2394F528-96C3-7136-61C7-C7C40E63512D}"/>
              </a:ext>
            </a:extLst>
          </p:cNvPr>
          <p:cNvSpPr txBox="1"/>
          <p:nvPr/>
        </p:nvSpPr>
        <p:spPr>
          <a:xfrm>
            <a:off x="609600" y="6394938"/>
            <a:ext cx="3028008"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 Geoengineering, 2021</a:t>
            </a:r>
          </a:p>
        </p:txBody>
      </p:sp>
      <p:sp>
        <p:nvSpPr>
          <p:cNvPr id="5" name="TextBox 4">
            <a:extLst>
              <a:ext uri="{FF2B5EF4-FFF2-40B4-BE49-F238E27FC236}">
                <a16:creationId xmlns:a16="http://schemas.microsoft.com/office/drawing/2014/main" id="{AA7AE66B-C289-4488-14CF-9268088A1FBD}"/>
              </a:ext>
            </a:extLst>
          </p:cNvPr>
          <p:cNvSpPr txBox="1"/>
          <p:nvPr/>
        </p:nvSpPr>
        <p:spPr>
          <a:xfrm>
            <a:off x="457200" y="4572000"/>
            <a:ext cx="891591" cy="523220"/>
          </a:xfrm>
          <a:prstGeom prst="rect">
            <a:avLst/>
          </a:prstGeom>
          <a:noFill/>
        </p:spPr>
        <p:txBody>
          <a:bodyPr wrap="none" rtlCol="0">
            <a:spAutoFit/>
          </a:bodyPr>
          <a:lstStyle/>
          <a:p>
            <a:pPr algn="l"/>
            <a:r>
              <a:rPr lang="en-US" sz="2800" b="1" dirty="0">
                <a:solidFill>
                  <a:srgbClr val="FFFF00"/>
                </a:solidFill>
                <a:latin typeface="Calibri" panose="020F0502020204030204" pitchFamily="34" charset="0"/>
                <a:cs typeface="Calibri" panose="020F0502020204030204" pitchFamily="34" charset="0"/>
              </a:rPr>
              <a:t>MCB</a:t>
            </a:r>
          </a:p>
        </p:txBody>
      </p:sp>
      <p:sp>
        <p:nvSpPr>
          <p:cNvPr id="7" name="TextBox 6">
            <a:extLst>
              <a:ext uri="{FF2B5EF4-FFF2-40B4-BE49-F238E27FC236}">
                <a16:creationId xmlns:a16="http://schemas.microsoft.com/office/drawing/2014/main" id="{C734110F-A59B-2A42-7296-6A1111086ABD}"/>
              </a:ext>
            </a:extLst>
          </p:cNvPr>
          <p:cNvSpPr txBox="1"/>
          <p:nvPr/>
        </p:nvSpPr>
        <p:spPr>
          <a:xfrm>
            <a:off x="2743200" y="1524000"/>
            <a:ext cx="664413" cy="523220"/>
          </a:xfrm>
          <a:prstGeom prst="rect">
            <a:avLst/>
          </a:prstGeom>
          <a:noFill/>
        </p:spPr>
        <p:txBody>
          <a:bodyPr wrap="none" rtlCol="0">
            <a:spAutoFit/>
          </a:bodyPr>
          <a:lstStyle/>
          <a:p>
            <a:pPr algn="l"/>
            <a:r>
              <a:rPr lang="en-US" sz="2800" b="1" dirty="0">
                <a:solidFill>
                  <a:srgbClr val="FFFF00"/>
                </a:solidFill>
                <a:latin typeface="Calibri" panose="020F0502020204030204" pitchFamily="34" charset="0"/>
                <a:cs typeface="Calibri" panose="020F0502020204030204" pitchFamily="34" charset="0"/>
              </a:rPr>
              <a:t>SAI</a:t>
            </a:r>
          </a:p>
        </p:txBody>
      </p:sp>
      <p:sp>
        <p:nvSpPr>
          <p:cNvPr id="8" name="TextBox 7">
            <a:extLst>
              <a:ext uri="{FF2B5EF4-FFF2-40B4-BE49-F238E27FC236}">
                <a16:creationId xmlns:a16="http://schemas.microsoft.com/office/drawing/2014/main" id="{2F1E362A-7733-7417-FAFB-F4B00AA0D2A2}"/>
              </a:ext>
            </a:extLst>
          </p:cNvPr>
          <p:cNvSpPr txBox="1"/>
          <p:nvPr/>
        </p:nvSpPr>
        <p:spPr>
          <a:xfrm>
            <a:off x="1971955" y="3266420"/>
            <a:ext cx="745845" cy="523220"/>
          </a:xfrm>
          <a:prstGeom prst="rect">
            <a:avLst/>
          </a:prstGeom>
          <a:noFill/>
        </p:spPr>
        <p:txBody>
          <a:bodyPr wrap="none" rtlCol="0">
            <a:spAutoFit/>
          </a:bodyPr>
          <a:lstStyle/>
          <a:p>
            <a:pPr algn="l"/>
            <a:r>
              <a:rPr lang="en-US" sz="2800" b="1" dirty="0">
                <a:solidFill>
                  <a:srgbClr val="FF0000"/>
                </a:solidFill>
                <a:latin typeface="Calibri" panose="020F0502020204030204" pitchFamily="34" charset="0"/>
                <a:cs typeface="Calibri" panose="020F0502020204030204" pitchFamily="34" charset="0"/>
              </a:rPr>
              <a:t>CCT</a:t>
            </a:r>
          </a:p>
        </p:txBody>
      </p:sp>
      <p:pic>
        <p:nvPicPr>
          <p:cNvPr id="9" name="Picture 8">
            <a:extLst>
              <a:ext uri="{FF2B5EF4-FFF2-40B4-BE49-F238E27FC236}">
                <a16:creationId xmlns:a16="http://schemas.microsoft.com/office/drawing/2014/main" id="{5A3027E8-75DB-9AE9-BCEC-D402B7DB5C02}"/>
              </a:ext>
            </a:extLst>
          </p:cNvPr>
          <p:cNvPicPr>
            <a:picLocks noChangeAspect="1"/>
          </p:cNvPicPr>
          <p:nvPr/>
        </p:nvPicPr>
        <p:blipFill>
          <a:blip r:embed="rId4"/>
          <a:stretch>
            <a:fillRect/>
          </a:stretch>
        </p:blipFill>
        <p:spPr>
          <a:xfrm>
            <a:off x="4953000" y="304800"/>
            <a:ext cx="4021667" cy="2286000"/>
          </a:xfrm>
          <a:prstGeom prst="rect">
            <a:avLst/>
          </a:prstGeom>
        </p:spPr>
      </p:pic>
      <p:sp>
        <p:nvSpPr>
          <p:cNvPr id="11" name="TextBox 10">
            <a:extLst>
              <a:ext uri="{FF2B5EF4-FFF2-40B4-BE49-F238E27FC236}">
                <a16:creationId xmlns:a16="http://schemas.microsoft.com/office/drawing/2014/main" id="{B359E83A-8919-E001-D822-737E6A968581}"/>
              </a:ext>
            </a:extLst>
          </p:cNvPr>
          <p:cNvSpPr txBox="1"/>
          <p:nvPr/>
        </p:nvSpPr>
        <p:spPr>
          <a:xfrm>
            <a:off x="4913486" y="2863840"/>
            <a:ext cx="4108625" cy="3785652"/>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Atmosphere modification:</a:t>
            </a:r>
          </a:p>
          <a:p>
            <a:pPr algn="l"/>
            <a:r>
              <a:rPr lang="en-US" sz="2400" dirty="0">
                <a:solidFill>
                  <a:srgbClr val="002060"/>
                </a:solidFill>
                <a:latin typeface="Calibri" panose="020F0502020204030204" pitchFamily="34" charset="0"/>
                <a:cs typeface="Calibri" panose="020F0502020204030204" pitchFamily="34" charset="0"/>
              </a:rPr>
              <a:t>    three main approaches</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C00000"/>
                </a:solidFill>
                <a:latin typeface="Calibri" panose="020F0502020204030204" pitchFamily="34" charset="0"/>
                <a:cs typeface="Calibri" panose="020F0502020204030204" pitchFamily="34" charset="0"/>
              </a:rPr>
              <a:t>Solar shield – mirrors in space:</a:t>
            </a:r>
          </a:p>
          <a:p>
            <a:pPr algn="l"/>
            <a:r>
              <a:rPr lang="en-US" sz="2400" dirty="0">
                <a:solidFill>
                  <a:srgbClr val="002060"/>
                </a:solidFill>
                <a:latin typeface="Calibri" panose="020F0502020204030204" pitchFamily="34" charset="0"/>
                <a:cs typeface="Calibri" panose="020F0502020204030204" pitchFamily="34" charset="0"/>
              </a:rPr>
              <a:t>    perhaps enabled by space</a:t>
            </a:r>
          </a:p>
          <a:p>
            <a:pPr algn="l"/>
            <a:r>
              <a:rPr lang="en-US" sz="2400" dirty="0">
                <a:solidFill>
                  <a:srgbClr val="002060"/>
                </a:solidFill>
                <a:latin typeface="Calibri" panose="020F0502020204030204" pitchFamily="34" charset="0"/>
                <a:cs typeface="Calibri" panose="020F0502020204030204" pitchFamily="34" charset="0"/>
              </a:rPr>
              <a:t>    payload technology</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00B050"/>
                </a:solidFill>
                <a:latin typeface="Calibri" panose="020F0502020204030204" pitchFamily="34" charset="0"/>
                <a:cs typeface="Calibri" panose="020F0502020204030204" pitchFamily="34" charset="0"/>
              </a:rPr>
              <a:t>All approaches are envisioned </a:t>
            </a:r>
          </a:p>
          <a:p>
            <a:pPr algn="l"/>
            <a:r>
              <a:rPr lang="en-US" sz="2400" i="1" dirty="0">
                <a:solidFill>
                  <a:srgbClr val="00B050"/>
                </a:solidFill>
                <a:latin typeface="Calibri" panose="020F0502020204030204" pitchFamily="34" charset="0"/>
                <a:cs typeface="Calibri" panose="020F0502020204030204" pitchFamily="34" charset="0"/>
              </a:rPr>
              <a:t>  as complements to emissions</a:t>
            </a:r>
          </a:p>
          <a:p>
            <a:pPr algn="l"/>
            <a:r>
              <a:rPr lang="en-US" sz="2400" i="1" dirty="0">
                <a:solidFill>
                  <a:srgbClr val="00B050"/>
                </a:solidFill>
                <a:latin typeface="Calibri" panose="020F0502020204030204" pitchFamily="34" charset="0"/>
                <a:cs typeface="Calibri" panose="020F0502020204030204" pitchFamily="34" charset="0"/>
              </a:rPr>
              <a:t>  mitigation - not a substitute</a:t>
            </a:r>
          </a:p>
        </p:txBody>
      </p:sp>
    </p:spTree>
    <p:extLst>
      <p:ext uri="{BB962C8B-B14F-4D97-AF65-F5344CB8AC3E}">
        <p14:creationId xmlns:p14="http://schemas.microsoft.com/office/powerpoint/2010/main" val="281706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3027B-0087-3FDC-3F12-A583151954A0}"/>
              </a:ext>
            </a:extLst>
          </p:cNvPr>
          <p:cNvPicPr>
            <a:picLocks noChangeAspect="1"/>
          </p:cNvPicPr>
          <p:nvPr/>
        </p:nvPicPr>
        <p:blipFill>
          <a:blip r:embed="rId3"/>
          <a:stretch>
            <a:fillRect/>
          </a:stretch>
        </p:blipFill>
        <p:spPr>
          <a:xfrm>
            <a:off x="381000" y="4038686"/>
            <a:ext cx="2702788" cy="1523913"/>
          </a:xfrm>
          <a:prstGeom prst="rect">
            <a:avLst/>
          </a:prstGeom>
        </p:spPr>
      </p:pic>
      <p:pic>
        <p:nvPicPr>
          <p:cNvPr id="2050" name="Picture 2" descr="Illustration showing balance points between Earth and Sun.">
            <a:extLst>
              <a:ext uri="{FF2B5EF4-FFF2-40B4-BE49-F238E27FC236}">
                <a16:creationId xmlns:a16="http://schemas.microsoft.com/office/drawing/2014/main" id="{2782901D-A1DB-D45E-5493-657052D99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25" y="1069667"/>
            <a:ext cx="2667275" cy="2333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5E3C48-D71F-DD32-11FC-C9F9FB95B66E}"/>
              </a:ext>
            </a:extLst>
          </p:cNvPr>
          <p:cNvSpPr txBox="1"/>
          <p:nvPr/>
        </p:nvSpPr>
        <p:spPr>
          <a:xfrm>
            <a:off x="456925" y="207886"/>
            <a:ext cx="4528099"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Space mirrors – a solar shield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8DAA1B-95E1-44BB-4D2A-4A3C7E9D45CF}"/>
                  </a:ext>
                </a:extLst>
              </p:cNvPr>
              <p:cNvSpPr txBox="1"/>
              <p:nvPr/>
            </p:nvSpPr>
            <p:spPr>
              <a:xfrm>
                <a:off x="3432244" y="917716"/>
                <a:ext cx="5779916" cy="5262979"/>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Would be positioned at L1 Lagrange Point</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Less invasive than aerosol deliveries</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Enormous size needed to reflect away</a:t>
                </a:r>
              </a:p>
              <a:p>
                <a:pPr algn="l"/>
                <a:r>
                  <a:rPr lang="en-US" sz="2400" dirty="0">
                    <a:solidFill>
                      <a:srgbClr val="002060"/>
                    </a:solidFill>
                    <a:latin typeface="Calibri" panose="020F0502020204030204" pitchFamily="34" charset="0"/>
                    <a:cs typeface="Calibri" panose="020F0502020204030204" pitchFamily="34" charset="0"/>
                  </a:rPr>
                  <a:t>     enough sunlight for measurable cooling</a:t>
                </a:r>
              </a:p>
              <a:p>
                <a:pPr algn="l"/>
                <a:r>
                  <a:rPr lang="en-US" sz="2400" dirty="0">
                    <a:solidFill>
                      <a:srgbClr val="002060"/>
                    </a:solidFill>
                    <a:latin typeface="Calibri" panose="020F0502020204030204" pitchFamily="34" charset="0"/>
                    <a:cs typeface="Calibri" panose="020F0502020204030204" pitchFamily="34" charset="0"/>
                  </a:rPr>
                  <a:t>     (~3 million square kilometers)</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1-2% reduction in incoming Sunlight could</a:t>
                </a:r>
              </a:p>
              <a:p>
                <a:pPr algn="l"/>
                <a:r>
                  <a:rPr lang="en-US" sz="2400" dirty="0">
                    <a:solidFill>
                      <a:srgbClr val="002060"/>
                    </a:solidFill>
                    <a:latin typeface="Calibri" panose="020F0502020204030204" pitchFamily="34" charset="0"/>
                    <a:cs typeface="Calibri" panose="020F0502020204030204" pitchFamily="34" charset="0"/>
                  </a:rPr>
                  <a:t>     reduce surface temperature by 1-2</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400" dirty="0">
                    <a:solidFill>
                      <a:srgbClr val="002060"/>
                    </a:solidFill>
                    <a:latin typeface="Calibri" panose="020F0502020204030204" pitchFamily="34" charset="0"/>
                    <a:cs typeface="Calibri" panose="020F0502020204030204" pitchFamily="34" charset="0"/>
                  </a:rPr>
                  <a:t>C</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Launch pieces into 2000 km orbit, solar</a:t>
                </a:r>
              </a:p>
              <a:p>
                <a:pPr algn="l"/>
                <a:r>
                  <a:rPr lang="en-US" sz="2400" dirty="0">
                    <a:solidFill>
                      <a:srgbClr val="002060"/>
                    </a:solidFill>
                    <a:latin typeface="Calibri" panose="020F0502020204030204" pitchFamily="34" charset="0"/>
                    <a:cs typeface="Calibri" panose="020F0502020204030204" pitchFamily="34" charset="0"/>
                  </a:rPr>
                  <a:t>     radiation pressure </a:t>
                </a:r>
                <a:r>
                  <a:rPr lang="en-US" sz="2400" dirty="0">
                    <a:solidFill>
                      <a:srgbClr val="002060"/>
                    </a:solidFill>
                    <a:latin typeface="Calibri" panose="020F0502020204030204" pitchFamily="34" charset="0"/>
                    <a:cs typeface="Calibri" panose="020F0502020204030204" pitchFamily="34" charset="0"/>
                    <a:sym typeface="Wingdings" pitchFamily="2" charset="2"/>
                  </a:rPr>
                  <a:t> L1 point (solar sail)</a:t>
                </a: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     (OR assemble on lunar surface) </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sym typeface="Wingdings" pitchFamily="2" charset="2"/>
                  </a:rPr>
                  <a:t>Estimated cost: $2-4 trillion</a:t>
                </a:r>
                <a:endParaRPr lang="en-US" sz="2400" dirty="0">
                  <a:solidFill>
                    <a:srgbClr val="002060"/>
                  </a:solidFill>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E78DAA1B-95E1-44BB-4D2A-4A3C7E9D45CF}"/>
                  </a:ext>
                </a:extLst>
              </p:cNvPr>
              <p:cNvSpPr txBox="1">
                <a:spLocks noRot="1" noChangeAspect="1" noMove="1" noResize="1" noEditPoints="1" noAdjustHandles="1" noChangeArrowheads="1" noChangeShapeType="1" noTextEdit="1"/>
              </p:cNvSpPr>
              <p:nvPr/>
            </p:nvSpPr>
            <p:spPr>
              <a:xfrm>
                <a:off x="3432244" y="917716"/>
                <a:ext cx="5779916" cy="5262979"/>
              </a:xfrm>
              <a:prstGeom prst="rect">
                <a:avLst/>
              </a:prstGeom>
              <a:blipFill>
                <a:blip r:embed="rId5"/>
                <a:stretch>
                  <a:fillRect l="-1535" t="-964" r="-658" b="-168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31E474D-7B3B-4534-5D9A-38AA5D30F534}"/>
              </a:ext>
            </a:extLst>
          </p:cNvPr>
          <p:cNvSpPr txBox="1"/>
          <p:nvPr/>
        </p:nvSpPr>
        <p:spPr>
          <a:xfrm>
            <a:off x="40048" y="6480837"/>
            <a:ext cx="8610947"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 </a:t>
            </a:r>
            <a:r>
              <a:rPr lang="en-US" sz="1600" dirty="0" err="1">
                <a:solidFill>
                  <a:srgbClr val="002060"/>
                </a:solidFill>
                <a:latin typeface="Calibri" panose="020F0502020204030204" pitchFamily="34" charset="0"/>
                <a:cs typeface="Calibri" panose="020F0502020204030204" pitchFamily="34" charset="0"/>
              </a:rPr>
              <a:t>Fuglesang</a:t>
            </a:r>
            <a:r>
              <a:rPr lang="en-US" sz="1600" dirty="0">
                <a:solidFill>
                  <a:srgbClr val="002060"/>
                </a:solidFill>
                <a:latin typeface="Calibri" panose="020F0502020204030204" pitchFamily="34" charset="0"/>
                <a:cs typeface="Calibri" panose="020F0502020204030204" pitchFamily="34" charset="0"/>
              </a:rPr>
              <a:t> et al., </a:t>
            </a:r>
            <a:r>
              <a:rPr lang="en-US" sz="1600" i="1" dirty="0">
                <a:solidFill>
                  <a:srgbClr val="002060"/>
                </a:solidFill>
                <a:latin typeface="Calibri" panose="020F0502020204030204" pitchFamily="34" charset="0"/>
                <a:cs typeface="Calibri" panose="020F0502020204030204" pitchFamily="34" charset="0"/>
              </a:rPr>
              <a:t>Acta </a:t>
            </a:r>
            <a:r>
              <a:rPr lang="en-US" sz="1600" i="1" dirty="0" err="1">
                <a:solidFill>
                  <a:srgbClr val="002060"/>
                </a:solidFill>
                <a:latin typeface="Calibri" panose="020F0502020204030204" pitchFamily="34" charset="0"/>
                <a:cs typeface="Calibri" panose="020F0502020204030204" pitchFamily="34" charset="0"/>
              </a:rPr>
              <a:t>Astronautica</a:t>
            </a:r>
            <a:r>
              <a:rPr lang="en-US" sz="1600" i="1" dirty="0">
                <a:solidFill>
                  <a:srgbClr val="002060"/>
                </a:solidFill>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186 (2021) 269-279; R. Centers et al., 71</a:t>
            </a:r>
            <a:r>
              <a:rPr lang="en-US" sz="1600" baseline="30000" dirty="0">
                <a:solidFill>
                  <a:srgbClr val="002060"/>
                </a:solidFill>
                <a:latin typeface="Calibri" panose="020F0502020204030204" pitchFamily="34" charset="0"/>
                <a:cs typeface="Calibri" panose="020F0502020204030204" pitchFamily="34" charset="0"/>
              </a:rPr>
              <a:t>st</a:t>
            </a:r>
            <a:r>
              <a:rPr lang="en-US" sz="1600" dirty="0">
                <a:solidFill>
                  <a:srgbClr val="002060"/>
                </a:solidFill>
                <a:latin typeface="Calibri" panose="020F0502020204030204" pitchFamily="34" charset="0"/>
                <a:cs typeface="Calibri" panose="020F0502020204030204" pitchFamily="34" charset="0"/>
              </a:rPr>
              <a:t> Intl. Astro Conf. (2020)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05A926-14EC-3B80-BB95-AEAE3BF02EBA}"/>
                  </a:ext>
                </a:extLst>
              </p:cNvPr>
              <p:cNvSpPr txBox="1"/>
              <p:nvPr/>
            </p:nvSpPr>
            <p:spPr>
              <a:xfrm>
                <a:off x="213420" y="5562599"/>
                <a:ext cx="3053400" cy="707886"/>
              </a:xfrm>
              <a:prstGeom prst="rect">
                <a:avLst/>
              </a:prstGeom>
              <a:noFill/>
            </p:spPr>
            <p:txBody>
              <a:bodyPr wrap="none" rtlCol="0">
                <a:spAutoFit/>
              </a:bodyPr>
              <a:lstStyle/>
              <a:p>
                <a:pPr algn="l"/>
                <a:r>
                  <a:rPr lang="en-US" sz="2000" dirty="0">
                    <a:solidFill>
                      <a:srgbClr val="C00000"/>
                    </a:solidFill>
                    <a:latin typeface="Calibri" panose="020F0502020204030204" pitchFamily="34" charset="0"/>
                    <a:cs typeface="Calibri" panose="020F0502020204030204" pitchFamily="34" charset="0"/>
                  </a:rPr>
                  <a:t>Planet sunshade island</a:t>
                </a:r>
              </a:p>
              <a:p>
                <a:r>
                  <a:rPr lang="en-US" sz="2000" dirty="0">
                    <a:solidFill>
                      <a:srgbClr val="C00000"/>
                    </a:solidFill>
                    <a:latin typeface="Calibri" panose="020F0502020204030204" pitchFamily="34" charset="0"/>
                    <a:cs typeface="Calibri" panose="020F0502020204030204" pitchFamily="34" charset="0"/>
                  </a:rPr>
                  <a:t>22 islands ~ RCP1.9 (1.5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cs typeface="Calibri" panose="020F0502020204030204" pitchFamily="34" charset="0"/>
                      </a:rPr>
                      <m:t>°</m:t>
                    </m:r>
                    <m:r>
                      <m:rPr>
                        <m:sty m:val="p"/>
                      </m:rPr>
                      <a:rPr lang="en-US" sz="2000" b="0" i="0"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C</m:t>
                    </m:r>
                    <m:r>
                      <a:rPr lang="en-US" sz="2000" b="0" i="0"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oMath>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D005A926-14EC-3B80-BB95-AEAE3BF02EBA}"/>
                  </a:ext>
                </a:extLst>
              </p:cNvPr>
              <p:cNvSpPr txBox="1">
                <a:spLocks noRot="1" noChangeAspect="1" noMove="1" noResize="1" noEditPoints="1" noAdjustHandles="1" noChangeArrowheads="1" noChangeShapeType="1" noTextEdit="1"/>
              </p:cNvSpPr>
              <p:nvPr/>
            </p:nvSpPr>
            <p:spPr>
              <a:xfrm>
                <a:off x="213420" y="5562599"/>
                <a:ext cx="3053400" cy="707886"/>
              </a:xfrm>
              <a:prstGeom prst="rect">
                <a:avLst/>
              </a:prstGeom>
              <a:blipFill>
                <a:blip r:embed="rId6"/>
                <a:stretch>
                  <a:fillRect l="-1653" t="-3509" b="-14035"/>
                </a:stretch>
              </a:blipFill>
            </p:spPr>
            <p:txBody>
              <a:bodyPr/>
              <a:lstStyle/>
              <a:p>
                <a:r>
                  <a:rPr lang="en-US">
                    <a:noFill/>
                  </a:rPr>
                  <a:t> </a:t>
                </a:r>
              </a:p>
            </p:txBody>
          </p:sp>
        </mc:Fallback>
      </mc:AlternateContent>
    </p:spTree>
    <p:extLst>
      <p:ext uri="{BB962C8B-B14F-4D97-AF65-F5344CB8AC3E}">
        <p14:creationId xmlns:p14="http://schemas.microsoft.com/office/powerpoint/2010/main" val="3781544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2B4C1-1787-0D76-AC86-D35396A40F0A}"/>
              </a:ext>
            </a:extLst>
          </p:cNvPr>
          <p:cNvPicPr>
            <a:picLocks noChangeAspect="1"/>
          </p:cNvPicPr>
          <p:nvPr/>
        </p:nvPicPr>
        <p:blipFill>
          <a:blip r:embed="rId3"/>
          <a:stretch>
            <a:fillRect/>
          </a:stretch>
        </p:blipFill>
        <p:spPr>
          <a:xfrm>
            <a:off x="5863968" y="4091509"/>
            <a:ext cx="3124200" cy="2699217"/>
          </a:xfrm>
          <a:prstGeom prst="rect">
            <a:avLst/>
          </a:prstGeom>
        </p:spPr>
      </p:pic>
      <p:pic>
        <p:nvPicPr>
          <p:cNvPr id="3" name="Picture 3" descr="pinatubo">
            <a:extLst>
              <a:ext uri="{FF2B5EF4-FFF2-40B4-BE49-F238E27FC236}">
                <a16:creationId xmlns:a16="http://schemas.microsoft.com/office/drawing/2014/main" id="{E3AB012F-8F84-33E1-C722-A144CB867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15" y="1303305"/>
            <a:ext cx="3124200" cy="265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0EC4646-1AD5-AEB2-4A79-9B580712F7A8}"/>
              </a:ext>
            </a:extLst>
          </p:cNvPr>
          <p:cNvSpPr txBox="1"/>
          <p:nvPr/>
        </p:nvSpPr>
        <p:spPr>
          <a:xfrm>
            <a:off x="103308" y="316559"/>
            <a:ext cx="8826071"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Mt. Pinatubo: Natural stratospheric aerosol injection (SAI)</a:t>
            </a:r>
          </a:p>
        </p:txBody>
      </p:sp>
      <p:sp>
        <p:nvSpPr>
          <p:cNvPr id="5" name="TextBox 4">
            <a:extLst>
              <a:ext uri="{FF2B5EF4-FFF2-40B4-BE49-F238E27FC236}">
                <a16:creationId xmlns:a16="http://schemas.microsoft.com/office/drawing/2014/main" id="{C6B29154-3F87-A5DE-9733-0CBC938CDB0F}"/>
              </a:ext>
            </a:extLst>
          </p:cNvPr>
          <p:cNvSpPr txBox="1"/>
          <p:nvPr/>
        </p:nvSpPr>
        <p:spPr>
          <a:xfrm>
            <a:off x="7826384" y="3746506"/>
            <a:ext cx="1214307" cy="338554"/>
          </a:xfrm>
          <a:prstGeom prst="rect">
            <a:avLst/>
          </a:prstGeom>
          <a:noFill/>
        </p:spPr>
        <p:txBody>
          <a:bodyPr wrap="none" rtlCol="0">
            <a:spAutoFit/>
          </a:bodyPr>
          <a:lstStyle/>
          <a:p>
            <a:pPr algn="l"/>
            <a:r>
              <a:rPr lang="en-US" sz="1600" dirty="0" err="1">
                <a:solidFill>
                  <a:srgbClr val="002060"/>
                </a:solidFill>
                <a:latin typeface="Calibri" panose="020F0502020204030204" pitchFamily="34" charset="0"/>
                <a:cs typeface="Calibri" panose="020F0502020204030204" pitchFamily="34" charset="0"/>
              </a:rPr>
              <a:t>Credit:UNEP</a:t>
            </a:r>
            <a:endParaRPr lang="en-US" sz="1600" dirty="0">
              <a:solidFill>
                <a:srgbClr val="00206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FCF041-1D02-8260-B449-3924D2E9DCCE}"/>
                  </a:ext>
                </a:extLst>
              </p:cNvPr>
              <p:cNvSpPr txBox="1"/>
              <p:nvPr/>
            </p:nvSpPr>
            <p:spPr>
              <a:xfrm>
                <a:off x="155832" y="4545566"/>
                <a:ext cx="5441041" cy="1323439"/>
              </a:xfrm>
              <a:prstGeom prst="rect">
                <a:avLst/>
              </a:prstGeom>
              <a:noFill/>
            </p:spPr>
            <p:txBody>
              <a:bodyPr wrap="none" rtlCol="0">
                <a:spAutoFit/>
              </a:bodyPr>
              <a:lstStyle/>
              <a:p>
                <a:pPr algn="l"/>
                <a:r>
                  <a:rPr lang="en-US" sz="2000" dirty="0">
                    <a:solidFill>
                      <a:srgbClr val="002060"/>
                    </a:solidFill>
                    <a:latin typeface="Calibri" panose="020F0502020204030204" pitchFamily="34" charset="0"/>
                    <a:cs typeface="Calibri" panose="020F0502020204030204" pitchFamily="34" charset="0"/>
                  </a:rPr>
                  <a:t>Prominent example of natural albedo modification</a:t>
                </a:r>
              </a:p>
              <a:p>
                <a:pPr algn="l"/>
                <a:r>
                  <a:rPr lang="en-US" sz="2000" dirty="0">
                    <a:solidFill>
                      <a:srgbClr val="002060"/>
                    </a:solidFill>
                    <a:latin typeface="Calibri" panose="020F0502020204030204" pitchFamily="34" charset="0"/>
                    <a:cs typeface="Calibri" panose="020F0502020204030204" pitchFamily="34" charset="0"/>
                  </a:rPr>
                  <a:t>Large injection of sulfur aerosol particles</a:t>
                </a:r>
              </a:p>
              <a:p>
                <a:pPr algn="l"/>
                <a:r>
                  <a:rPr lang="en-US" sz="2000" i="1" dirty="0">
                    <a:solidFill>
                      <a:srgbClr val="002060"/>
                    </a:solidFill>
                    <a:latin typeface="Calibri" panose="020F0502020204030204" pitchFamily="34" charset="0"/>
                    <a:cs typeface="Calibri" panose="020F0502020204030204" pitchFamily="34" charset="0"/>
                  </a:rPr>
                  <a:t>Global cooling ~ 0.4 </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000" i="1" dirty="0">
                    <a:solidFill>
                      <a:srgbClr val="002060"/>
                    </a:solidFill>
                    <a:latin typeface="Calibri" panose="020F0502020204030204" pitchFamily="34" charset="0"/>
                    <a:cs typeface="Calibri" panose="020F0502020204030204" pitchFamily="34" charset="0"/>
                  </a:rPr>
                  <a:t>C</a:t>
                </a:r>
              </a:p>
              <a:p>
                <a:pPr algn="l"/>
                <a:r>
                  <a:rPr lang="en-US" sz="2000" i="1" dirty="0">
                    <a:solidFill>
                      <a:srgbClr val="002060"/>
                    </a:solidFill>
                    <a:latin typeface="Calibri" panose="020F0502020204030204" pitchFamily="34" charset="0"/>
                    <a:cs typeface="Calibri" panose="020F0502020204030204" pitchFamily="34" charset="0"/>
                  </a:rPr>
                  <a:t>Earth albedo increase of about 0.5%</a:t>
                </a:r>
              </a:p>
            </p:txBody>
          </p:sp>
        </mc:Choice>
        <mc:Fallback xmlns="">
          <p:sp>
            <p:nvSpPr>
              <p:cNvPr id="6" name="TextBox 5">
                <a:extLst>
                  <a:ext uri="{FF2B5EF4-FFF2-40B4-BE49-F238E27FC236}">
                    <a16:creationId xmlns:a16="http://schemas.microsoft.com/office/drawing/2014/main" id="{BBFCF041-1D02-8260-B449-3924D2E9DCCE}"/>
                  </a:ext>
                </a:extLst>
              </p:cNvPr>
              <p:cNvSpPr txBox="1">
                <a:spLocks noRot="1" noChangeAspect="1" noMove="1" noResize="1" noEditPoints="1" noAdjustHandles="1" noChangeArrowheads="1" noChangeShapeType="1" noTextEdit="1"/>
              </p:cNvSpPr>
              <p:nvPr/>
            </p:nvSpPr>
            <p:spPr>
              <a:xfrm>
                <a:off x="155832" y="4545566"/>
                <a:ext cx="5441041" cy="1323439"/>
              </a:xfrm>
              <a:prstGeom prst="rect">
                <a:avLst/>
              </a:prstGeom>
              <a:blipFill>
                <a:blip r:embed="rId5"/>
                <a:stretch>
                  <a:fillRect l="-1166" t="-2857" r="-233" b="-666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2BF7A25-CD72-0391-C778-54A60A747C90}"/>
              </a:ext>
            </a:extLst>
          </p:cNvPr>
          <p:cNvPicPr>
            <a:picLocks noChangeAspect="1"/>
          </p:cNvPicPr>
          <p:nvPr/>
        </p:nvPicPr>
        <p:blipFill>
          <a:blip r:embed="rId6"/>
          <a:stretch>
            <a:fillRect/>
          </a:stretch>
        </p:blipFill>
        <p:spPr>
          <a:xfrm>
            <a:off x="4191001" y="1080732"/>
            <a:ext cx="2182234" cy="2881668"/>
          </a:xfrm>
          <a:prstGeom prst="rect">
            <a:avLst/>
          </a:prstGeom>
        </p:spPr>
      </p:pic>
      <p:sp>
        <p:nvSpPr>
          <p:cNvPr id="8" name="TextBox 7">
            <a:extLst>
              <a:ext uri="{FF2B5EF4-FFF2-40B4-BE49-F238E27FC236}">
                <a16:creationId xmlns:a16="http://schemas.microsoft.com/office/drawing/2014/main" id="{145B327F-0331-2ABA-EE74-6738F2D5186D}"/>
              </a:ext>
            </a:extLst>
          </p:cNvPr>
          <p:cNvSpPr txBox="1"/>
          <p:nvPr/>
        </p:nvSpPr>
        <p:spPr>
          <a:xfrm>
            <a:off x="3078741" y="4010558"/>
            <a:ext cx="2224520" cy="307777"/>
          </a:xfrm>
          <a:prstGeom prst="rect">
            <a:avLst/>
          </a:prstGeom>
          <a:noFill/>
        </p:spPr>
        <p:txBody>
          <a:bodyPr wrap="none" rtlCol="0">
            <a:spAutoFit/>
          </a:bodyPr>
          <a:lstStyle/>
          <a:p>
            <a:pPr algn="l"/>
            <a:r>
              <a:rPr lang="en-US" sz="1400" dirty="0">
                <a:solidFill>
                  <a:srgbClr val="002060"/>
                </a:solidFill>
                <a:latin typeface="Calibri" panose="020F0502020204030204" pitchFamily="34" charset="0"/>
                <a:cs typeface="Calibri" panose="020F0502020204030204" pitchFamily="34" charset="0"/>
              </a:rPr>
              <a:t>Credit: NAS Geoengineering</a:t>
            </a:r>
          </a:p>
        </p:txBody>
      </p:sp>
      <p:sp>
        <p:nvSpPr>
          <p:cNvPr id="9" name="TextBox 8">
            <a:extLst>
              <a:ext uri="{FF2B5EF4-FFF2-40B4-BE49-F238E27FC236}">
                <a16:creationId xmlns:a16="http://schemas.microsoft.com/office/drawing/2014/main" id="{1620BD97-0D00-0C13-8C1C-DCE8B9BEC8D1}"/>
              </a:ext>
            </a:extLst>
          </p:cNvPr>
          <p:cNvSpPr txBox="1"/>
          <p:nvPr/>
        </p:nvSpPr>
        <p:spPr>
          <a:xfrm>
            <a:off x="6477000" y="1676400"/>
            <a:ext cx="2159437" cy="461665"/>
          </a:xfrm>
          <a:prstGeom prst="rect">
            <a:avLst/>
          </a:prstGeom>
          <a:noFill/>
        </p:spPr>
        <p:txBody>
          <a:bodyPr wrap="none" rtlCol="0">
            <a:spAutoFit/>
          </a:bodyPr>
          <a:lstStyle/>
          <a:p>
            <a:pPr algn="l"/>
            <a:r>
              <a:rPr lang="en-US" sz="2400" dirty="0">
                <a:solidFill>
                  <a:srgbClr val="C00000"/>
                </a:solidFill>
                <a:latin typeface="Calibri" panose="020F0502020204030204" pitchFamily="34" charset="0"/>
                <a:cs typeface="Calibri" panose="020F0502020204030204" pitchFamily="34" charset="0"/>
              </a:rPr>
              <a:t>Before eruption</a:t>
            </a:r>
          </a:p>
        </p:txBody>
      </p:sp>
      <p:sp>
        <p:nvSpPr>
          <p:cNvPr id="10" name="TextBox 9">
            <a:extLst>
              <a:ext uri="{FF2B5EF4-FFF2-40B4-BE49-F238E27FC236}">
                <a16:creationId xmlns:a16="http://schemas.microsoft.com/office/drawing/2014/main" id="{013C6ECF-BB69-4182-8079-9E9C5A592540}"/>
              </a:ext>
            </a:extLst>
          </p:cNvPr>
          <p:cNvSpPr txBox="1"/>
          <p:nvPr/>
        </p:nvSpPr>
        <p:spPr>
          <a:xfrm>
            <a:off x="6489591" y="2902238"/>
            <a:ext cx="2527230" cy="830997"/>
          </a:xfrm>
          <a:prstGeom prst="rect">
            <a:avLst/>
          </a:prstGeom>
          <a:noFill/>
        </p:spPr>
        <p:txBody>
          <a:bodyPr wrap="none" rtlCol="0">
            <a:spAutoFit/>
          </a:bodyPr>
          <a:lstStyle/>
          <a:p>
            <a:pPr algn="l"/>
            <a:r>
              <a:rPr lang="en-US" sz="2400" dirty="0">
                <a:solidFill>
                  <a:srgbClr val="C00000"/>
                </a:solidFill>
                <a:latin typeface="Calibri" panose="020F0502020204030204" pitchFamily="34" charset="0"/>
                <a:cs typeface="Calibri" panose="020F0502020204030204" pitchFamily="34" charset="0"/>
              </a:rPr>
              <a:t>1 month after</a:t>
            </a:r>
          </a:p>
          <a:p>
            <a:pPr algn="l"/>
            <a:r>
              <a:rPr lang="en-US" sz="2400" dirty="0">
                <a:solidFill>
                  <a:srgbClr val="C00000"/>
                </a:solidFill>
                <a:latin typeface="Calibri" panose="020F0502020204030204" pitchFamily="34" charset="0"/>
                <a:cs typeface="Calibri" panose="020F0502020204030204" pitchFamily="34" charset="0"/>
              </a:rPr>
              <a:t> Pinatubo eruption</a:t>
            </a:r>
          </a:p>
        </p:txBody>
      </p:sp>
      <p:sp>
        <p:nvSpPr>
          <p:cNvPr id="11" name="TextBox 10">
            <a:extLst>
              <a:ext uri="{FF2B5EF4-FFF2-40B4-BE49-F238E27FC236}">
                <a16:creationId xmlns:a16="http://schemas.microsoft.com/office/drawing/2014/main" id="{3BFD0FEE-9655-28E6-ACC2-9EBD59570604}"/>
              </a:ext>
            </a:extLst>
          </p:cNvPr>
          <p:cNvSpPr txBox="1"/>
          <p:nvPr/>
        </p:nvSpPr>
        <p:spPr>
          <a:xfrm>
            <a:off x="155832" y="5959729"/>
            <a:ext cx="4734629" cy="830997"/>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Natural analog promotes confidence</a:t>
            </a:r>
          </a:p>
          <a:p>
            <a:pPr algn="l"/>
            <a:r>
              <a:rPr lang="en-US" sz="2400" i="1" dirty="0">
                <a:solidFill>
                  <a:srgbClr val="C00000"/>
                </a:solidFill>
                <a:latin typeface="Calibri" panose="020F0502020204030204" pitchFamily="34" charset="0"/>
                <a:cs typeface="Calibri" panose="020F0502020204030204" pitchFamily="34" charset="0"/>
              </a:rPr>
              <a:t>   in engineered SAI, drives research</a:t>
            </a:r>
          </a:p>
        </p:txBody>
      </p:sp>
    </p:spTree>
    <p:extLst>
      <p:ext uri="{BB962C8B-B14F-4D97-AF65-F5344CB8AC3E}">
        <p14:creationId xmlns:p14="http://schemas.microsoft.com/office/powerpoint/2010/main" val="399496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a:extLst>
              <a:ext uri="{FF2B5EF4-FFF2-40B4-BE49-F238E27FC236}">
                <a16:creationId xmlns:a16="http://schemas.microsoft.com/office/drawing/2014/main" id="{8AEA9B28-D4AF-AA43-B257-149FEF952CE0}"/>
              </a:ext>
            </a:extLst>
          </p:cNvPr>
          <p:cNvSpPr txBox="1">
            <a:spLocks noChangeArrowheads="1"/>
          </p:cNvSpPr>
          <p:nvPr/>
        </p:nvSpPr>
        <p:spPr bwMode="auto">
          <a:xfrm>
            <a:off x="112604" y="424309"/>
            <a:ext cx="2116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cs typeface="Calibri" panose="020F0502020204030204" pitchFamily="34" charset="0"/>
              </a:rPr>
              <a:t>Carbon Cycle</a:t>
            </a:r>
          </a:p>
        </p:txBody>
      </p:sp>
      <p:grpSp>
        <p:nvGrpSpPr>
          <p:cNvPr id="5" name="Group 4">
            <a:extLst>
              <a:ext uri="{FF2B5EF4-FFF2-40B4-BE49-F238E27FC236}">
                <a16:creationId xmlns:a16="http://schemas.microsoft.com/office/drawing/2014/main" id="{964A373B-8516-7A47-8A90-5B634463A533}"/>
              </a:ext>
            </a:extLst>
          </p:cNvPr>
          <p:cNvGrpSpPr/>
          <p:nvPr/>
        </p:nvGrpSpPr>
        <p:grpSpPr>
          <a:xfrm>
            <a:off x="2667000" y="424309"/>
            <a:ext cx="6256800" cy="2387600"/>
            <a:chOff x="1031084" y="1202467"/>
            <a:chExt cx="7314512" cy="2901766"/>
          </a:xfrm>
        </p:grpSpPr>
        <p:pic>
          <p:nvPicPr>
            <p:cNvPr id="6" name="Picture 5">
              <a:extLst>
                <a:ext uri="{FF2B5EF4-FFF2-40B4-BE49-F238E27FC236}">
                  <a16:creationId xmlns:a16="http://schemas.microsoft.com/office/drawing/2014/main" id="{74084D41-0F1A-6A46-93FE-40792B0431BC}"/>
                </a:ext>
              </a:extLst>
            </p:cNvPr>
            <p:cNvPicPr>
              <a:picLocks noChangeAspect="1"/>
            </p:cNvPicPr>
            <p:nvPr/>
          </p:nvPicPr>
          <p:blipFill>
            <a:blip r:embed="rId3"/>
            <a:stretch>
              <a:fillRect/>
            </a:stretch>
          </p:blipFill>
          <p:spPr>
            <a:xfrm>
              <a:off x="1031084" y="1202467"/>
              <a:ext cx="7314512" cy="290176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872D1D0-285F-0D4E-B5BF-F08B8AC092F6}"/>
                    </a:ext>
                  </a:extLst>
                </p14:cNvPr>
                <p14:cNvContentPartPr/>
                <p14:nvPr/>
              </p14:nvContentPartPr>
              <p14:xfrm>
                <a:off x="2970450" y="3108510"/>
                <a:ext cx="985320" cy="681840"/>
              </p14:xfrm>
            </p:contentPart>
          </mc:Choice>
          <mc:Fallback xmlns="">
            <p:pic>
              <p:nvPicPr>
                <p:cNvPr id="7" name="Ink 6">
                  <a:extLst>
                    <a:ext uri="{FF2B5EF4-FFF2-40B4-BE49-F238E27FC236}">
                      <a16:creationId xmlns:a16="http://schemas.microsoft.com/office/drawing/2014/main" id="{3872D1D0-285F-0D4E-B5BF-F08B8AC092F6}"/>
                    </a:ext>
                  </a:extLst>
                </p:cNvPr>
                <p:cNvPicPr/>
                <p:nvPr/>
              </p:nvPicPr>
              <p:blipFill>
                <a:blip r:embed="rId5"/>
                <a:stretch>
                  <a:fillRect/>
                </a:stretch>
              </p:blipFill>
              <p:spPr>
                <a:xfrm>
                  <a:off x="2961012" y="3097463"/>
                  <a:ext cx="1003818" cy="703493"/>
                </a:xfrm>
                <a:prstGeom prst="rect">
                  <a:avLst/>
                </a:prstGeom>
              </p:spPr>
            </p:pic>
          </mc:Fallback>
        </mc:AlternateContent>
      </p:grpSp>
      <p:pic>
        <p:nvPicPr>
          <p:cNvPr id="2" name="Graphic 1">
            <a:extLst>
              <a:ext uri="{FF2B5EF4-FFF2-40B4-BE49-F238E27FC236}">
                <a16:creationId xmlns:a16="http://schemas.microsoft.com/office/drawing/2014/main" id="{0AA4814F-DA12-C83F-03A5-9CC5B88A06B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04800" y="4038600"/>
            <a:ext cx="4989997" cy="2587704"/>
          </a:xfrm>
          <a:prstGeom prst="rect">
            <a:avLst/>
          </a:prstGeom>
        </p:spPr>
      </p:pic>
      <p:sp>
        <p:nvSpPr>
          <p:cNvPr id="3" name="TextBox 2">
            <a:extLst>
              <a:ext uri="{FF2B5EF4-FFF2-40B4-BE49-F238E27FC236}">
                <a16:creationId xmlns:a16="http://schemas.microsoft.com/office/drawing/2014/main" id="{D95EDB0E-4B25-B41F-89E3-EA5218C0B3DD}"/>
              </a:ext>
            </a:extLst>
          </p:cNvPr>
          <p:cNvSpPr txBox="1"/>
          <p:nvPr/>
        </p:nvSpPr>
        <p:spPr>
          <a:xfrm>
            <a:off x="292100" y="3398798"/>
            <a:ext cx="3305841"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Carbon Budget, 2023</a:t>
            </a:r>
          </a:p>
        </p:txBody>
      </p:sp>
      <p:sp>
        <p:nvSpPr>
          <p:cNvPr id="4" name="TextBox 3">
            <a:extLst>
              <a:ext uri="{FF2B5EF4-FFF2-40B4-BE49-F238E27FC236}">
                <a16:creationId xmlns:a16="http://schemas.microsoft.com/office/drawing/2014/main" id="{C25CCA0D-831B-D9C9-2CD3-DC10A47DB0D6}"/>
              </a:ext>
            </a:extLst>
          </p:cNvPr>
          <p:cNvSpPr txBox="1"/>
          <p:nvPr/>
        </p:nvSpPr>
        <p:spPr>
          <a:xfrm>
            <a:off x="0" y="1154963"/>
            <a:ext cx="2418932" cy="1569660"/>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Burn fossil fuel </a:t>
            </a:r>
            <a:r>
              <a:rPr lang="en-US" sz="2400" i="1" dirty="0">
                <a:solidFill>
                  <a:srgbClr val="C00000"/>
                </a:solidFill>
                <a:latin typeface="Calibri" panose="020F0502020204030204" pitchFamily="34" charset="0"/>
                <a:cs typeface="Calibri" panose="020F0502020204030204" pitchFamily="34" charset="0"/>
                <a:sym typeface="Wingdings" pitchFamily="2" charset="2"/>
              </a:rPr>
              <a:t></a:t>
            </a:r>
          </a:p>
          <a:p>
            <a:pPr algn="l"/>
            <a:r>
              <a:rPr lang="en-US" sz="2400" i="1" dirty="0">
                <a:solidFill>
                  <a:srgbClr val="C00000"/>
                </a:solidFill>
                <a:latin typeface="Calibri" panose="020F0502020204030204" pitchFamily="34" charset="0"/>
                <a:cs typeface="Calibri" panose="020F0502020204030204" pitchFamily="34" charset="0"/>
                <a:sym typeface="Wingdings" pitchFamily="2" charset="2"/>
              </a:rPr>
              <a:t>Atmospheric CO</a:t>
            </a:r>
            <a:r>
              <a:rPr lang="en-US" sz="2400" i="1" baseline="-25000" dirty="0">
                <a:solidFill>
                  <a:srgbClr val="C00000"/>
                </a:solidFill>
                <a:latin typeface="Calibri" panose="020F0502020204030204" pitchFamily="34" charset="0"/>
                <a:cs typeface="Calibri" panose="020F0502020204030204" pitchFamily="34" charset="0"/>
                <a:sym typeface="Wingdings" pitchFamily="2" charset="2"/>
              </a:rPr>
              <a:t>2</a:t>
            </a:r>
          </a:p>
          <a:p>
            <a:pPr algn="l"/>
            <a:r>
              <a:rPr lang="en-US" sz="2400" i="1" baseline="-25000" dirty="0">
                <a:solidFill>
                  <a:srgbClr val="C00000"/>
                </a:solidFill>
                <a:latin typeface="Calibri" panose="020F0502020204030204" pitchFamily="34" charset="0"/>
                <a:cs typeface="Calibri" panose="020F0502020204030204" pitchFamily="34" charset="0"/>
                <a:sym typeface="Wingdings" pitchFamily="2" charset="2"/>
              </a:rPr>
              <a:t>  </a:t>
            </a:r>
            <a:r>
              <a:rPr lang="en-US" sz="2400" i="1" dirty="0">
                <a:solidFill>
                  <a:srgbClr val="C00000"/>
                </a:solidFill>
                <a:latin typeface="Calibri" panose="020F0502020204030204" pitchFamily="34" charset="0"/>
                <a:cs typeface="Calibri" panose="020F0502020204030204" pitchFamily="34" charset="0"/>
                <a:sym typeface="Wingdings" pitchFamily="2" charset="2"/>
              </a:rPr>
              <a:t>   increases </a:t>
            </a:r>
          </a:p>
          <a:p>
            <a:pPr algn="l"/>
            <a:r>
              <a:rPr lang="en-US" sz="2400" i="1" dirty="0">
                <a:solidFill>
                  <a:srgbClr val="C00000"/>
                </a:solidFill>
                <a:latin typeface="Calibri" panose="020F0502020204030204" pitchFamily="34" charset="0"/>
                <a:cs typeface="Calibri" panose="020F0502020204030204" pitchFamily="34" charset="0"/>
                <a:sym typeface="Wingdings" pitchFamily="2" charset="2"/>
              </a:rPr>
              <a:t>Temperatures rise</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A817E46-65AA-0532-5B85-B8D8A2B8A8AC}"/>
              </a:ext>
            </a:extLst>
          </p:cNvPr>
          <p:cNvSpPr txBox="1"/>
          <p:nvPr/>
        </p:nvSpPr>
        <p:spPr>
          <a:xfrm>
            <a:off x="5504896" y="4084985"/>
            <a:ext cx="3340594" cy="2308324"/>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How much more FF</a:t>
            </a:r>
          </a:p>
          <a:p>
            <a:pPr algn="l"/>
            <a:r>
              <a:rPr lang="en-US" sz="2400" i="1" dirty="0">
                <a:solidFill>
                  <a:srgbClr val="C00000"/>
                </a:solidFill>
                <a:latin typeface="Calibri" panose="020F0502020204030204" pitchFamily="34" charset="0"/>
                <a:cs typeface="Calibri" panose="020F0502020204030204" pitchFamily="34" charset="0"/>
              </a:rPr>
              <a:t>  can be burned to stay</a:t>
            </a:r>
          </a:p>
          <a:p>
            <a:pPr algn="l"/>
            <a:r>
              <a:rPr lang="en-US" sz="2400" i="1" dirty="0">
                <a:solidFill>
                  <a:srgbClr val="C00000"/>
                </a:solidFill>
                <a:latin typeface="Calibri" panose="020F0502020204030204" pitchFamily="34" charset="0"/>
                <a:cs typeface="Calibri" panose="020F0502020204030204" pitchFamily="34" charset="0"/>
              </a:rPr>
              <a:t>  within Temp. limits?</a:t>
            </a:r>
          </a:p>
          <a:p>
            <a:pPr algn="l"/>
            <a:endParaRPr lang="en-US" sz="2400" i="1" dirty="0">
              <a:solidFill>
                <a:srgbClr val="C00000"/>
              </a:solidFill>
              <a:latin typeface="Calibri" panose="020F0502020204030204" pitchFamily="34" charset="0"/>
              <a:cs typeface="Calibri" panose="020F0502020204030204" pitchFamily="34" charset="0"/>
            </a:endParaRPr>
          </a:p>
          <a:p>
            <a:pPr algn="l"/>
            <a:r>
              <a:rPr lang="en-US" sz="2400" i="1" dirty="0">
                <a:solidFill>
                  <a:srgbClr val="C00000"/>
                </a:solidFill>
                <a:latin typeface="Calibri" panose="020F0502020204030204" pitchFamily="34" charset="0"/>
                <a:cs typeface="Calibri" panose="020F0502020204030204" pitchFamily="34" charset="0"/>
              </a:rPr>
              <a:t>Design renewable energy</a:t>
            </a:r>
          </a:p>
          <a:p>
            <a:pPr algn="l"/>
            <a:r>
              <a:rPr lang="en-US" sz="2400" i="1" dirty="0">
                <a:solidFill>
                  <a:srgbClr val="C00000"/>
                </a:solidFill>
                <a:latin typeface="Calibri" panose="020F0502020204030204" pitchFamily="34" charset="0"/>
                <a:cs typeface="Calibri" panose="020F0502020204030204" pitchFamily="34" charset="0"/>
              </a:rPr>
              <a:t>   transition roadmaps</a:t>
            </a:r>
          </a:p>
        </p:txBody>
      </p:sp>
      <p:sp>
        <p:nvSpPr>
          <p:cNvPr id="10" name="TextBox 9">
            <a:extLst>
              <a:ext uri="{FF2B5EF4-FFF2-40B4-BE49-F238E27FC236}">
                <a16:creationId xmlns:a16="http://schemas.microsoft.com/office/drawing/2014/main" id="{345CCBCF-A9EB-564E-F140-B6477A6CD8DD}"/>
              </a:ext>
            </a:extLst>
          </p:cNvPr>
          <p:cNvSpPr txBox="1"/>
          <p:nvPr/>
        </p:nvSpPr>
        <p:spPr>
          <a:xfrm>
            <a:off x="3097483" y="1265298"/>
            <a:ext cx="1000915" cy="400110"/>
          </a:xfrm>
          <a:prstGeom prst="rect">
            <a:avLst/>
          </a:prstGeom>
          <a:noFill/>
        </p:spPr>
        <p:txBody>
          <a:bodyPr wrap="none" rtlCol="0">
            <a:spAutoFit/>
          </a:bodyPr>
          <a:lstStyle/>
          <a:p>
            <a:pPr algn="l"/>
            <a:r>
              <a:rPr lang="en-US" sz="2000" b="1" dirty="0">
                <a:solidFill>
                  <a:srgbClr val="00B050"/>
                </a:solidFill>
                <a:latin typeface="Calibri" panose="020F0502020204030204" pitchFamily="34" charset="0"/>
                <a:cs typeface="Calibri" panose="020F0502020204030204" pitchFamily="34" charset="0"/>
              </a:rPr>
              <a:t>PLANTS</a:t>
            </a:r>
          </a:p>
        </p:txBody>
      </p:sp>
      <p:sp>
        <p:nvSpPr>
          <p:cNvPr id="11" name="TextBox 10">
            <a:extLst>
              <a:ext uri="{FF2B5EF4-FFF2-40B4-BE49-F238E27FC236}">
                <a16:creationId xmlns:a16="http://schemas.microsoft.com/office/drawing/2014/main" id="{41187865-6F15-C0A3-968D-D146AF5DDFC8}"/>
              </a:ext>
            </a:extLst>
          </p:cNvPr>
          <p:cNvSpPr txBox="1"/>
          <p:nvPr/>
        </p:nvSpPr>
        <p:spPr>
          <a:xfrm>
            <a:off x="3097483" y="1983701"/>
            <a:ext cx="1188146" cy="400110"/>
          </a:xfrm>
          <a:prstGeom prst="rect">
            <a:avLst/>
          </a:prstGeom>
          <a:noFill/>
        </p:spPr>
        <p:txBody>
          <a:bodyPr wrap="none" rtlCol="0">
            <a:spAutoFit/>
          </a:bodyPr>
          <a:lstStyle/>
          <a:p>
            <a:pPr algn="l"/>
            <a:r>
              <a:rPr lang="en-US" sz="2000" b="1" dirty="0">
                <a:solidFill>
                  <a:srgbClr val="00B050"/>
                </a:solidFill>
                <a:latin typeface="Calibri" panose="020F0502020204030204" pitchFamily="34" charset="0"/>
                <a:cs typeface="Calibri" panose="020F0502020204030204" pitchFamily="34" charset="0"/>
              </a:rPr>
              <a:t>ANIMALS</a:t>
            </a:r>
          </a:p>
        </p:txBody>
      </p:sp>
      <p:sp>
        <p:nvSpPr>
          <p:cNvPr id="12" name="TextBox 11">
            <a:extLst>
              <a:ext uri="{FF2B5EF4-FFF2-40B4-BE49-F238E27FC236}">
                <a16:creationId xmlns:a16="http://schemas.microsoft.com/office/drawing/2014/main" id="{4DE5E84B-6972-364C-CCB4-A95C7C0EE782}"/>
              </a:ext>
            </a:extLst>
          </p:cNvPr>
          <p:cNvSpPr txBox="1"/>
          <p:nvPr/>
        </p:nvSpPr>
        <p:spPr>
          <a:xfrm>
            <a:off x="7541690" y="1465353"/>
            <a:ext cx="1382110" cy="461665"/>
          </a:xfrm>
          <a:prstGeom prst="rect">
            <a:avLst/>
          </a:prstGeom>
          <a:noFill/>
        </p:spPr>
        <p:txBody>
          <a:bodyPr wrap="none" rtlCol="0">
            <a:spAutoFit/>
          </a:bodyPr>
          <a:lstStyle/>
          <a:p>
            <a:pPr algn="l"/>
            <a:r>
              <a:rPr lang="en-US" sz="2400" b="1" dirty="0">
                <a:solidFill>
                  <a:srgbClr val="FF0000"/>
                </a:solidFill>
                <a:latin typeface="Calibri" panose="020F0502020204030204" pitchFamily="34" charset="0"/>
                <a:cs typeface="Calibri" panose="020F0502020204030204" pitchFamily="34" charset="0"/>
              </a:rPr>
              <a:t>HUMANS</a:t>
            </a:r>
          </a:p>
        </p:txBody>
      </p:sp>
      <p:sp>
        <p:nvSpPr>
          <p:cNvPr id="13" name="TextBox 12">
            <a:extLst>
              <a:ext uri="{FF2B5EF4-FFF2-40B4-BE49-F238E27FC236}">
                <a16:creationId xmlns:a16="http://schemas.microsoft.com/office/drawing/2014/main" id="{E7262055-E874-28D4-0E31-397BE7119C16}"/>
              </a:ext>
            </a:extLst>
          </p:cNvPr>
          <p:cNvSpPr txBox="1"/>
          <p:nvPr/>
        </p:nvSpPr>
        <p:spPr>
          <a:xfrm>
            <a:off x="7816894" y="2811909"/>
            <a:ext cx="1106906"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K2P</a:t>
            </a:r>
          </a:p>
        </p:txBody>
      </p:sp>
      <p:sp>
        <p:nvSpPr>
          <p:cNvPr id="14" name="TextBox 13">
            <a:extLst>
              <a:ext uri="{FF2B5EF4-FFF2-40B4-BE49-F238E27FC236}">
                <a16:creationId xmlns:a16="http://schemas.microsoft.com/office/drawing/2014/main" id="{1E75C434-496D-0550-59FF-704A1804699E}"/>
              </a:ext>
            </a:extLst>
          </p:cNvPr>
          <p:cNvSpPr txBox="1"/>
          <p:nvPr/>
        </p:nvSpPr>
        <p:spPr>
          <a:xfrm>
            <a:off x="3936863" y="6348154"/>
            <a:ext cx="1231900" cy="338554"/>
          </a:xfrm>
          <a:prstGeom prst="rect">
            <a:avLst/>
          </a:prstGeom>
          <a:noFill/>
        </p:spPr>
        <p:txBody>
          <a:bodyPr wrap="squar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GCP</a:t>
            </a:r>
          </a:p>
        </p:txBody>
      </p:sp>
    </p:spTree>
    <p:extLst>
      <p:ext uri="{BB962C8B-B14F-4D97-AF65-F5344CB8AC3E}">
        <p14:creationId xmlns:p14="http://schemas.microsoft.com/office/powerpoint/2010/main" val="117470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ffects of opinion statements on laypeople's acceptance of a climate  engineering technology. Comparing the source credibility of researchers,  politicians and a citizens' jury">
            <a:extLst>
              <a:ext uri="{FF2B5EF4-FFF2-40B4-BE49-F238E27FC236}">
                <a16:creationId xmlns:a16="http://schemas.microsoft.com/office/drawing/2014/main" id="{83CC81E5-A35A-5E60-2045-B403C3703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75" y="228600"/>
            <a:ext cx="3771610" cy="37716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A2DE90-BE3C-93DB-4F8C-6FB1723D0044}"/>
              </a:ext>
            </a:extLst>
          </p:cNvPr>
          <p:cNvSpPr txBox="1"/>
          <p:nvPr/>
        </p:nvSpPr>
        <p:spPr>
          <a:xfrm>
            <a:off x="5049502" y="1047035"/>
            <a:ext cx="3827523" cy="5262979"/>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Potential to cool Earth by</a:t>
            </a:r>
          </a:p>
          <a:p>
            <a:pPr algn="l"/>
            <a:r>
              <a:rPr lang="en-US" sz="2400" dirty="0">
                <a:solidFill>
                  <a:srgbClr val="002060"/>
                </a:solidFill>
                <a:latin typeface="Calibri" panose="020F0502020204030204" pitchFamily="34" charset="0"/>
                <a:cs typeface="Calibri" panose="020F0502020204030204" pitchFamily="34" charset="0"/>
              </a:rPr>
              <a:t>  several degrees within a</a:t>
            </a:r>
          </a:p>
          <a:p>
            <a:pPr algn="l"/>
            <a:r>
              <a:rPr lang="en-US" sz="2400" dirty="0">
                <a:solidFill>
                  <a:srgbClr val="002060"/>
                </a:solidFill>
                <a:latin typeface="Calibri" panose="020F0502020204030204" pitchFamily="34" charset="0"/>
                <a:cs typeface="Calibri" panose="020F0502020204030204" pitchFamily="34" charset="0"/>
              </a:rPr>
              <a:t>  few years of deployment</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The only known approach to</a:t>
            </a:r>
          </a:p>
          <a:p>
            <a:pPr algn="l"/>
            <a:r>
              <a:rPr lang="en-US" sz="2400" dirty="0">
                <a:solidFill>
                  <a:srgbClr val="002060"/>
                </a:solidFill>
                <a:latin typeface="Calibri" panose="020F0502020204030204" pitchFamily="34" charset="0"/>
                <a:cs typeface="Calibri" panose="020F0502020204030204" pitchFamily="34" charset="0"/>
              </a:rPr>
              <a:t>  rapidly accomplish cooling</a:t>
            </a:r>
          </a:p>
          <a:p>
            <a:pPr algn="l"/>
            <a:r>
              <a:rPr lang="en-US" sz="2400" dirty="0">
                <a:solidFill>
                  <a:srgbClr val="002060"/>
                </a:solidFill>
                <a:latin typeface="Calibri" panose="020F0502020204030204" pitchFamily="34" charset="0"/>
                <a:cs typeface="Calibri" panose="020F0502020204030204" pitchFamily="34" charset="0"/>
              </a:rPr>
              <a:t>  on a global scale</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Affordable - Costs estimated</a:t>
            </a:r>
          </a:p>
          <a:p>
            <a:pPr algn="l"/>
            <a:r>
              <a:rPr lang="en-US" sz="2400" dirty="0">
                <a:solidFill>
                  <a:srgbClr val="002060"/>
                </a:solidFill>
                <a:latin typeface="Calibri" panose="020F0502020204030204" pitchFamily="34" charset="0"/>
                <a:cs typeface="Calibri" panose="020F0502020204030204" pitchFamily="34" charset="0"/>
              </a:rPr>
              <a:t>   at tens of billions of dollars</a:t>
            </a:r>
          </a:p>
          <a:p>
            <a:pPr algn="l"/>
            <a:r>
              <a:rPr lang="en-US" sz="2400" dirty="0">
                <a:solidFill>
                  <a:srgbClr val="002060"/>
                </a:solidFill>
                <a:latin typeface="Calibri" panose="020F0502020204030204" pitchFamily="34" charset="0"/>
                <a:cs typeface="Calibri" panose="020F0502020204030204" pitchFamily="34" charset="0"/>
              </a:rPr>
              <a:t>   per degree cooling per year</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Feasible – no insuperable</a:t>
            </a:r>
          </a:p>
          <a:p>
            <a:pPr algn="l"/>
            <a:r>
              <a:rPr lang="en-US" sz="2400" dirty="0">
                <a:solidFill>
                  <a:srgbClr val="002060"/>
                </a:solidFill>
                <a:latin typeface="Calibri" panose="020F0502020204030204" pitchFamily="34" charset="0"/>
                <a:cs typeface="Calibri" panose="020F0502020204030204" pitchFamily="34" charset="0"/>
              </a:rPr>
              <a:t>   technical hurdles identified</a:t>
            </a:r>
          </a:p>
        </p:txBody>
      </p:sp>
      <p:sp>
        <p:nvSpPr>
          <p:cNvPr id="3" name="TextBox 2">
            <a:extLst>
              <a:ext uri="{FF2B5EF4-FFF2-40B4-BE49-F238E27FC236}">
                <a16:creationId xmlns:a16="http://schemas.microsoft.com/office/drawing/2014/main" id="{CD403A4C-0610-982D-AABE-A3E461A46866}"/>
              </a:ext>
            </a:extLst>
          </p:cNvPr>
          <p:cNvSpPr txBox="1"/>
          <p:nvPr/>
        </p:nvSpPr>
        <p:spPr>
          <a:xfrm>
            <a:off x="4744899" y="373440"/>
            <a:ext cx="3771610"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Plausible benefits of SAI</a:t>
            </a:r>
          </a:p>
        </p:txBody>
      </p:sp>
      <p:sp>
        <p:nvSpPr>
          <p:cNvPr id="5" name="TextBox 4">
            <a:extLst>
              <a:ext uri="{FF2B5EF4-FFF2-40B4-BE49-F238E27FC236}">
                <a16:creationId xmlns:a16="http://schemas.microsoft.com/office/drawing/2014/main" id="{B78708DF-DB2F-11BA-59A0-EE90842BDFF0}"/>
              </a:ext>
            </a:extLst>
          </p:cNvPr>
          <p:cNvSpPr txBox="1"/>
          <p:nvPr/>
        </p:nvSpPr>
        <p:spPr>
          <a:xfrm>
            <a:off x="253861" y="4371022"/>
            <a:ext cx="4491038" cy="2308324"/>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By analogy to natural eruptions</a:t>
            </a:r>
          </a:p>
          <a:p>
            <a:pPr algn="l"/>
            <a:r>
              <a:rPr lang="en-US" sz="2400" i="1" dirty="0">
                <a:solidFill>
                  <a:srgbClr val="C00000"/>
                </a:solidFill>
                <a:latin typeface="Calibri" panose="020F0502020204030204" pitchFamily="34" charset="0"/>
                <a:cs typeface="Calibri" panose="020F0502020204030204" pitchFamily="34" charset="0"/>
              </a:rPr>
              <a:t>   and given known radiative </a:t>
            </a:r>
          </a:p>
          <a:p>
            <a:pPr algn="l"/>
            <a:r>
              <a:rPr lang="en-US" sz="2400" i="1" dirty="0">
                <a:solidFill>
                  <a:srgbClr val="C00000"/>
                </a:solidFill>
                <a:latin typeface="Calibri" panose="020F0502020204030204" pitchFamily="34" charset="0"/>
                <a:cs typeface="Calibri" panose="020F0502020204030204" pitchFamily="34" charset="0"/>
              </a:rPr>
              <a:t>   properties of aerosols, a cooling</a:t>
            </a:r>
          </a:p>
          <a:p>
            <a:pPr algn="l"/>
            <a:r>
              <a:rPr lang="en-US" sz="2400" i="1" dirty="0">
                <a:solidFill>
                  <a:srgbClr val="C00000"/>
                </a:solidFill>
                <a:latin typeface="Calibri" panose="020F0502020204030204" pitchFamily="34" charset="0"/>
                <a:cs typeface="Calibri" panose="020F0502020204030204" pitchFamily="34" charset="0"/>
              </a:rPr>
              <a:t>   effect is nearly certain. About 1%</a:t>
            </a:r>
          </a:p>
          <a:p>
            <a:pPr algn="l"/>
            <a:r>
              <a:rPr lang="en-US" sz="2400" i="1" dirty="0">
                <a:solidFill>
                  <a:srgbClr val="C00000"/>
                </a:solidFill>
                <a:latin typeface="Calibri" panose="020F0502020204030204" pitchFamily="34" charset="0"/>
                <a:cs typeface="Calibri" panose="020F0502020204030204" pitchFamily="34" charset="0"/>
              </a:rPr>
              <a:t>   of sunlight would need to be </a:t>
            </a:r>
          </a:p>
          <a:p>
            <a:pPr algn="l"/>
            <a:r>
              <a:rPr lang="en-US" sz="2400" i="1" dirty="0">
                <a:solidFill>
                  <a:srgbClr val="C00000"/>
                </a:solidFill>
                <a:latin typeface="Calibri" panose="020F0502020204030204" pitchFamily="34" charset="0"/>
                <a:cs typeface="Calibri" panose="020F0502020204030204" pitchFamily="34" charset="0"/>
              </a:rPr>
              <a:t>   reflected. Regional effects likely.</a:t>
            </a:r>
          </a:p>
        </p:txBody>
      </p:sp>
      <p:sp>
        <p:nvSpPr>
          <p:cNvPr id="6" name="TextBox 5">
            <a:extLst>
              <a:ext uri="{FF2B5EF4-FFF2-40B4-BE49-F238E27FC236}">
                <a16:creationId xmlns:a16="http://schemas.microsoft.com/office/drawing/2014/main" id="{AE7F7386-422E-7453-F559-1FB26BDD5D85}"/>
              </a:ext>
            </a:extLst>
          </p:cNvPr>
          <p:cNvSpPr txBox="1"/>
          <p:nvPr/>
        </p:nvSpPr>
        <p:spPr>
          <a:xfrm>
            <a:off x="266975" y="4003776"/>
            <a:ext cx="2461251"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Credit: J. Sci. Comm. (2021)</a:t>
            </a:r>
          </a:p>
        </p:txBody>
      </p:sp>
      <p:sp>
        <p:nvSpPr>
          <p:cNvPr id="7" name="TextBox 6">
            <a:extLst>
              <a:ext uri="{FF2B5EF4-FFF2-40B4-BE49-F238E27FC236}">
                <a16:creationId xmlns:a16="http://schemas.microsoft.com/office/drawing/2014/main" id="{9718E0FB-39A0-0537-A4B5-7E8A7EAB6154}"/>
              </a:ext>
            </a:extLst>
          </p:cNvPr>
          <p:cNvSpPr txBox="1"/>
          <p:nvPr/>
        </p:nvSpPr>
        <p:spPr>
          <a:xfrm>
            <a:off x="7521357" y="6297314"/>
            <a:ext cx="1262140" cy="369332"/>
          </a:xfrm>
          <a:prstGeom prst="rect">
            <a:avLst/>
          </a:prstGeom>
          <a:noFill/>
        </p:spPr>
        <p:txBody>
          <a:bodyPr wrap="none" rtlCol="0">
            <a:spAutoFit/>
          </a:bodyPr>
          <a:lstStyle/>
          <a:p>
            <a:pPr algn="l"/>
            <a:r>
              <a:rPr lang="en-US" dirty="0">
                <a:solidFill>
                  <a:srgbClr val="002060"/>
                </a:solidFill>
                <a:latin typeface="Calibri" panose="020F0502020204030204" pitchFamily="34" charset="0"/>
                <a:cs typeface="Calibri" panose="020F0502020204030204" pitchFamily="34" charset="0"/>
              </a:rPr>
              <a:t>UNEP, 2023</a:t>
            </a:r>
          </a:p>
        </p:txBody>
      </p:sp>
    </p:spTree>
    <p:extLst>
      <p:ext uri="{BB962C8B-B14F-4D97-AF65-F5344CB8AC3E}">
        <p14:creationId xmlns:p14="http://schemas.microsoft.com/office/powerpoint/2010/main" val="317924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ffects of opinion statements on laypeople's acceptance of a climate  engineering technology. Comparing the source credibility of researchers,  politicians and a citizens' jury">
            <a:extLst>
              <a:ext uri="{FF2B5EF4-FFF2-40B4-BE49-F238E27FC236}">
                <a16:creationId xmlns:a16="http://schemas.microsoft.com/office/drawing/2014/main" id="{83CC81E5-A35A-5E60-2045-B403C3703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75" y="365483"/>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A2DE90-BE3C-93DB-4F8C-6FB1723D0044}"/>
              </a:ext>
            </a:extLst>
          </p:cNvPr>
          <p:cNvSpPr txBox="1"/>
          <p:nvPr/>
        </p:nvSpPr>
        <p:spPr>
          <a:xfrm>
            <a:off x="4511129" y="1112981"/>
            <a:ext cx="4428392" cy="4893647"/>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Delivery of sulfur dioxide by plane</a:t>
            </a:r>
          </a:p>
          <a:p>
            <a:pPr algn="l"/>
            <a:r>
              <a:rPr lang="en-US" sz="2400" dirty="0">
                <a:solidFill>
                  <a:srgbClr val="002060"/>
                </a:solidFill>
                <a:latin typeface="Calibri" panose="020F0502020204030204" pitchFamily="34" charset="0"/>
                <a:cs typeface="Calibri" panose="020F0502020204030204" pitchFamily="34" charset="0"/>
              </a:rPr>
              <a:t>  into the stratosphere. SO</a:t>
            </a:r>
            <a:r>
              <a:rPr lang="en-US" sz="2400" baseline="-25000" dirty="0">
                <a:solidFill>
                  <a:srgbClr val="002060"/>
                </a:solidFill>
                <a:latin typeface="Calibri" panose="020F0502020204030204" pitchFamily="34" charset="0"/>
                <a:cs typeface="Calibri" panose="020F0502020204030204" pitchFamily="34" charset="0"/>
              </a:rPr>
              <a:t>2</a:t>
            </a:r>
            <a:r>
              <a:rPr lang="en-US" sz="2400" dirty="0">
                <a:solidFill>
                  <a:srgbClr val="002060"/>
                </a:solidFill>
                <a:latin typeface="Calibri" panose="020F0502020204030204" pitchFamily="34" charset="0"/>
                <a:cs typeface="Calibri" panose="020F0502020204030204" pitchFamily="34" charset="0"/>
              </a:rPr>
              <a:t> will</a:t>
            </a:r>
          </a:p>
          <a:p>
            <a:pPr algn="l"/>
            <a:r>
              <a:rPr lang="en-US" sz="2400" dirty="0">
                <a:solidFill>
                  <a:srgbClr val="002060"/>
                </a:solidFill>
                <a:latin typeface="Calibri" panose="020F0502020204030204" pitchFamily="34" charset="0"/>
                <a:cs typeface="Calibri" panose="020F0502020204030204" pitchFamily="34" charset="0"/>
              </a:rPr>
              <a:t>  then form sulfate aerosols </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Low turbulence in stratosphere</a:t>
            </a:r>
          </a:p>
          <a:p>
            <a:pPr algn="l"/>
            <a:r>
              <a:rPr lang="en-US" sz="2400" dirty="0">
                <a:solidFill>
                  <a:srgbClr val="002060"/>
                </a:solidFill>
                <a:latin typeface="Calibri" panose="020F0502020204030204" pitchFamily="34" charset="0"/>
                <a:cs typeface="Calibri" panose="020F0502020204030204" pitchFamily="34" charset="0"/>
              </a:rPr>
              <a:t>  allows even spread, global reach</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Release at ~20 kilometers altitude</a:t>
            </a:r>
          </a:p>
          <a:p>
            <a:pPr algn="l"/>
            <a:r>
              <a:rPr lang="en-US" sz="2400" dirty="0">
                <a:solidFill>
                  <a:srgbClr val="002060"/>
                </a:solidFill>
                <a:latin typeface="Calibri" panose="020F0502020204030204" pitchFamily="34" charset="0"/>
                <a:cs typeface="Calibri" panose="020F0502020204030204" pitchFamily="34" charset="0"/>
              </a:rPr>
              <a:t>  would suffice. Estimated 4,000</a:t>
            </a:r>
          </a:p>
          <a:p>
            <a:pPr algn="l"/>
            <a:r>
              <a:rPr lang="en-US" sz="2400" dirty="0">
                <a:solidFill>
                  <a:srgbClr val="002060"/>
                </a:solidFill>
                <a:latin typeface="Calibri" panose="020F0502020204030204" pitchFamily="34" charset="0"/>
                <a:cs typeface="Calibri" panose="020F0502020204030204" pitchFamily="34" charset="0"/>
              </a:rPr>
              <a:t>  flights in first year. ~ 1 Mt S/yr.</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002060"/>
                </a:solidFill>
                <a:latin typeface="Calibri" panose="020F0502020204030204" pitchFamily="34" charset="0"/>
                <a:cs typeface="Calibri" panose="020F0502020204030204" pitchFamily="34" charset="0"/>
              </a:rPr>
              <a:t>Alternatives</a:t>
            </a:r>
            <a:r>
              <a:rPr lang="en-US" sz="2400" dirty="0">
                <a:solidFill>
                  <a:srgbClr val="002060"/>
                </a:solidFill>
                <a:latin typeface="Calibri" panose="020F0502020204030204" pitchFamily="34" charset="0"/>
                <a:cs typeface="Calibri" panose="020F0502020204030204" pitchFamily="34" charset="0"/>
              </a:rPr>
              <a:t>: delivery by rockets</a:t>
            </a:r>
          </a:p>
          <a:p>
            <a:pPr algn="l"/>
            <a:r>
              <a:rPr lang="en-US" sz="2400" dirty="0">
                <a:solidFill>
                  <a:srgbClr val="002060"/>
                </a:solidFill>
                <a:latin typeface="Calibri" panose="020F0502020204030204" pitchFamily="34" charset="0"/>
                <a:cs typeface="Calibri" panose="020F0502020204030204" pitchFamily="34" charset="0"/>
              </a:rPr>
              <a:t>   or balloons; use other aerosols</a:t>
            </a:r>
          </a:p>
        </p:txBody>
      </p:sp>
      <p:sp>
        <p:nvSpPr>
          <p:cNvPr id="3" name="TextBox 2">
            <a:extLst>
              <a:ext uri="{FF2B5EF4-FFF2-40B4-BE49-F238E27FC236}">
                <a16:creationId xmlns:a16="http://schemas.microsoft.com/office/drawing/2014/main" id="{CD403A4C-0610-982D-AABE-A3E461A46866}"/>
              </a:ext>
            </a:extLst>
          </p:cNvPr>
          <p:cNvSpPr txBox="1"/>
          <p:nvPr/>
        </p:nvSpPr>
        <p:spPr>
          <a:xfrm>
            <a:off x="4744899" y="298132"/>
            <a:ext cx="3905236"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How would SAI be done?</a:t>
            </a:r>
          </a:p>
        </p:txBody>
      </p:sp>
      <p:sp>
        <p:nvSpPr>
          <p:cNvPr id="5" name="TextBox 4">
            <a:extLst>
              <a:ext uri="{FF2B5EF4-FFF2-40B4-BE49-F238E27FC236}">
                <a16:creationId xmlns:a16="http://schemas.microsoft.com/office/drawing/2014/main" id="{B78708DF-DB2F-11BA-59A0-EE90842BDFF0}"/>
              </a:ext>
            </a:extLst>
          </p:cNvPr>
          <p:cNvSpPr txBox="1"/>
          <p:nvPr/>
        </p:nvSpPr>
        <p:spPr>
          <a:xfrm>
            <a:off x="117948" y="5097929"/>
            <a:ext cx="4129272" cy="1569660"/>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Depending on the pace of the</a:t>
            </a:r>
          </a:p>
          <a:p>
            <a:pPr algn="l"/>
            <a:r>
              <a:rPr lang="en-US" sz="2400" i="1" dirty="0">
                <a:solidFill>
                  <a:srgbClr val="C00000"/>
                </a:solidFill>
                <a:latin typeface="Calibri" panose="020F0502020204030204" pitchFamily="34" charset="0"/>
                <a:cs typeface="Calibri" panose="020F0502020204030204" pitchFamily="34" charset="0"/>
              </a:rPr>
              <a:t>  net zero energy transition,</a:t>
            </a:r>
          </a:p>
          <a:p>
            <a:pPr algn="l"/>
            <a:r>
              <a:rPr lang="en-US" sz="2400" i="1" dirty="0">
                <a:solidFill>
                  <a:srgbClr val="C00000"/>
                </a:solidFill>
                <a:latin typeface="Calibri" panose="020F0502020204030204" pitchFamily="34" charset="0"/>
                <a:cs typeface="Calibri" panose="020F0502020204030204" pitchFamily="34" charset="0"/>
              </a:rPr>
              <a:t>  SAI would need to continue for</a:t>
            </a:r>
          </a:p>
          <a:p>
            <a:pPr algn="l"/>
            <a:r>
              <a:rPr lang="en-US" sz="2400" i="1" dirty="0">
                <a:solidFill>
                  <a:srgbClr val="C00000"/>
                </a:solidFill>
                <a:latin typeface="Calibri" panose="020F0502020204030204" pitchFamily="34" charset="0"/>
                <a:cs typeface="Calibri" panose="020F0502020204030204" pitchFamily="34" charset="0"/>
              </a:rPr>
              <a:t>  decades or longer</a:t>
            </a:r>
          </a:p>
        </p:txBody>
      </p:sp>
      <p:sp>
        <p:nvSpPr>
          <p:cNvPr id="6" name="TextBox 5">
            <a:extLst>
              <a:ext uri="{FF2B5EF4-FFF2-40B4-BE49-F238E27FC236}">
                <a16:creationId xmlns:a16="http://schemas.microsoft.com/office/drawing/2014/main" id="{AE7F7386-422E-7453-F559-1FB26BDD5D85}"/>
              </a:ext>
            </a:extLst>
          </p:cNvPr>
          <p:cNvSpPr txBox="1"/>
          <p:nvPr/>
        </p:nvSpPr>
        <p:spPr>
          <a:xfrm>
            <a:off x="143348" y="4412452"/>
            <a:ext cx="2461251"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Credit: J. Sci. Comm. (2021)</a:t>
            </a:r>
          </a:p>
        </p:txBody>
      </p:sp>
      <p:sp>
        <p:nvSpPr>
          <p:cNvPr id="7" name="TextBox 6">
            <a:extLst>
              <a:ext uri="{FF2B5EF4-FFF2-40B4-BE49-F238E27FC236}">
                <a16:creationId xmlns:a16="http://schemas.microsoft.com/office/drawing/2014/main" id="{9718E0FB-39A0-0537-A4B5-7E8A7EAB6154}"/>
              </a:ext>
            </a:extLst>
          </p:cNvPr>
          <p:cNvSpPr txBox="1"/>
          <p:nvPr/>
        </p:nvSpPr>
        <p:spPr>
          <a:xfrm>
            <a:off x="4401676" y="6173569"/>
            <a:ext cx="4647298" cy="646331"/>
          </a:xfrm>
          <a:prstGeom prst="rect">
            <a:avLst/>
          </a:prstGeom>
          <a:noFill/>
        </p:spPr>
        <p:txBody>
          <a:bodyPr wrap="none" rtlCol="0">
            <a:spAutoFit/>
          </a:bodyPr>
          <a:lstStyle/>
          <a:p>
            <a:pPr algn="l"/>
            <a:r>
              <a:rPr lang="en-US" dirty="0">
                <a:solidFill>
                  <a:srgbClr val="002060"/>
                </a:solidFill>
                <a:latin typeface="Calibri" panose="020F0502020204030204" pitchFamily="34" charset="0"/>
                <a:cs typeface="Calibri" panose="020F0502020204030204" pitchFamily="34" charset="0"/>
              </a:rPr>
              <a:t>Smith &amp; Wagner, </a:t>
            </a:r>
            <a:r>
              <a:rPr lang="en-US" i="1" dirty="0">
                <a:solidFill>
                  <a:srgbClr val="002060"/>
                </a:solidFill>
                <a:latin typeface="Calibri" panose="020F0502020204030204" pitchFamily="34" charset="0"/>
                <a:cs typeface="Calibri" panose="020F0502020204030204" pitchFamily="34" charset="0"/>
              </a:rPr>
              <a:t>Env Res Lett 13 </a:t>
            </a:r>
            <a:r>
              <a:rPr lang="en-US" dirty="0">
                <a:solidFill>
                  <a:srgbClr val="002060"/>
                </a:solidFill>
                <a:latin typeface="Calibri" panose="020F0502020204030204" pitchFamily="34" charset="0"/>
                <a:cs typeface="Calibri" panose="020F0502020204030204" pitchFamily="34" charset="0"/>
              </a:rPr>
              <a:t>(2018) 124001</a:t>
            </a:r>
          </a:p>
          <a:p>
            <a:pPr algn="l"/>
            <a:r>
              <a:rPr lang="en-US" dirty="0">
                <a:solidFill>
                  <a:srgbClr val="002060"/>
                </a:solidFill>
                <a:latin typeface="Calibri" panose="020F0502020204030204" pitchFamily="34" charset="0"/>
                <a:cs typeface="Calibri" panose="020F0502020204030204" pitchFamily="34" charset="0"/>
              </a:rPr>
              <a:t>NAS Solar Geoengineering, 2021</a:t>
            </a:r>
          </a:p>
        </p:txBody>
      </p:sp>
    </p:spTree>
    <p:extLst>
      <p:ext uri="{BB962C8B-B14F-4D97-AF65-F5344CB8AC3E}">
        <p14:creationId xmlns:p14="http://schemas.microsoft.com/office/powerpoint/2010/main" val="3917345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ffects of opinion statements on laypeople's acceptance of a climate  engineering technology. Comparing the source credibility of researchers,  politicians and a citizens' jury">
            <a:extLst>
              <a:ext uri="{FF2B5EF4-FFF2-40B4-BE49-F238E27FC236}">
                <a16:creationId xmlns:a16="http://schemas.microsoft.com/office/drawing/2014/main" id="{83CC81E5-A35A-5E60-2045-B403C3703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12" y="277044"/>
            <a:ext cx="3162025" cy="3162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A2DE90-BE3C-93DB-4F8C-6FB1723D0044}"/>
              </a:ext>
            </a:extLst>
          </p:cNvPr>
          <p:cNvSpPr txBox="1"/>
          <p:nvPr/>
        </p:nvSpPr>
        <p:spPr>
          <a:xfrm>
            <a:off x="4343647" y="992245"/>
            <a:ext cx="4800353" cy="4893647"/>
          </a:xfrm>
          <a:prstGeom prst="rect">
            <a:avLst/>
          </a:prstGeom>
          <a:noFill/>
        </p:spPr>
        <p:txBody>
          <a:bodyPr wrap="square" rtlCol="0">
            <a:spAutoFit/>
          </a:bodyPr>
          <a:lstStyle/>
          <a:p>
            <a:pPr algn="l"/>
            <a:r>
              <a:rPr lang="en-US" sz="2400" dirty="0">
                <a:solidFill>
                  <a:srgbClr val="002060"/>
                </a:solidFill>
                <a:latin typeface="Calibri" panose="020F0502020204030204" pitchFamily="34" charset="0"/>
                <a:cs typeface="Calibri" panose="020F0502020204030204" pitchFamily="34" charset="0"/>
              </a:rPr>
              <a:t>Altitude, longitude/latitude, quantity</a:t>
            </a:r>
          </a:p>
          <a:p>
            <a:pPr algn="l"/>
            <a:r>
              <a:rPr lang="en-US" sz="2400" dirty="0">
                <a:solidFill>
                  <a:srgbClr val="002060"/>
                </a:solidFill>
                <a:latin typeface="Calibri" panose="020F0502020204030204" pitchFamily="34" charset="0"/>
                <a:cs typeface="Calibri" panose="020F0502020204030204" pitchFamily="34" charset="0"/>
              </a:rPr>
              <a:t>  and season of aerosol delivery</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The chemical nature of the aerosol</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Regional targeting plausible (Arctic)</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C00000"/>
                </a:solidFill>
                <a:latin typeface="Calibri" panose="020F0502020204030204" pitchFamily="34" charset="0"/>
                <a:cs typeface="Calibri" panose="020F0502020204030204" pitchFamily="34" charset="0"/>
              </a:rPr>
              <a:t>Iterative approach relying on </a:t>
            </a:r>
          </a:p>
          <a:p>
            <a:pPr algn="l"/>
            <a:r>
              <a:rPr lang="en-US" sz="2400" i="1" dirty="0">
                <a:solidFill>
                  <a:srgbClr val="C00000"/>
                </a:solidFill>
                <a:latin typeface="Calibri" panose="020F0502020204030204" pitchFamily="34" charset="0"/>
                <a:cs typeface="Calibri" panose="020F0502020204030204" pitchFamily="34" charset="0"/>
              </a:rPr>
              <a:t>  results from early deployment</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i="1" dirty="0">
                <a:solidFill>
                  <a:srgbClr val="C00000"/>
                </a:solidFill>
                <a:latin typeface="Calibri" panose="020F0502020204030204" pitchFamily="34" charset="0"/>
                <a:cs typeface="Calibri" panose="020F0502020204030204" pitchFamily="34" charset="0"/>
              </a:rPr>
              <a:t>Scales of aerosol processes and</a:t>
            </a:r>
          </a:p>
          <a:p>
            <a:pPr algn="l"/>
            <a:r>
              <a:rPr lang="en-US" sz="2400" i="1" dirty="0">
                <a:solidFill>
                  <a:srgbClr val="C00000"/>
                </a:solidFill>
                <a:latin typeface="Calibri" panose="020F0502020204030204" pitchFamily="34" charset="0"/>
                <a:cs typeface="Calibri" panose="020F0502020204030204" pitchFamily="34" charset="0"/>
              </a:rPr>
              <a:t>  aerosol/cloud interactions much</a:t>
            </a:r>
          </a:p>
          <a:p>
            <a:pPr algn="l"/>
            <a:r>
              <a:rPr lang="en-US" sz="2400" i="1" dirty="0">
                <a:solidFill>
                  <a:srgbClr val="C00000"/>
                </a:solidFill>
                <a:latin typeface="Calibri" panose="020F0502020204030204" pitchFamily="34" charset="0"/>
                <a:cs typeface="Calibri" panose="020F0502020204030204" pitchFamily="34" charset="0"/>
              </a:rPr>
              <a:t>  smaller than climate model grids</a:t>
            </a:r>
          </a:p>
        </p:txBody>
      </p:sp>
      <p:sp>
        <p:nvSpPr>
          <p:cNvPr id="3" name="TextBox 2">
            <a:extLst>
              <a:ext uri="{FF2B5EF4-FFF2-40B4-BE49-F238E27FC236}">
                <a16:creationId xmlns:a16="http://schemas.microsoft.com/office/drawing/2014/main" id="{CD403A4C-0610-982D-AABE-A3E461A46866}"/>
              </a:ext>
            </a:extLst>
          </p:cNvPr>
          <p:cNvSpPr txBox="1"/>
          <p:nvPr/>
        </p:nvSpPr>
        <p:spPr>
          <a:xfrm>
            <a:off x="5029200" y="277044"/>
            <a:ext cx="2476832"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Variables in SAI</a:t>
            </a:r>
          </a:p>
        </p:txBody>
      </p:sp>
      <p:sp>
        <p:nvSpPr>
          <p:cNvPr id="6" name="TextBox 5">
            <a:extLst>
              <a:ext uri="{FF2B5EF4-FFF2-40B4-BE49-F238E27FC236}">
                <a16:creationId xmlns:a16="http://schemas.microsoft.com/office/drawing/2014/main" id="{AE7F7386-422E-7453-F559-1FB26BDD5D85}"/>
              </a:ext>
            </a:extLst>
          </p:cNvPr>
          <p:cNvSpPr txBox="1"/>
          <p:nvPr/>
        </p:nvSpPr>
        <p:spPr>
          <a:xfrm>
            <a:off x="152400" y="3439069"/>
            <a:ext cx="2461251"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Credit: J. Sci. Comm. (2021)</a:t>
            </a:r>
          </a:p>
        </p:txBody>
      </p:sp>
      <p:sp>
        <p:nvSpPr>
          <p:cNvPr id="7" name="TextBox 6">
            <a:extLst>
              <a:ext uri="{FF2B5EF4-FFF2-40B4-BE49-F238E27FC236}">
                <a16:creationId xmlns:a16="http://schemas.microsoft.com/office/drawing/2014/main" id="{9718E0FB-39A0-0537-A4B5-7E8A7EAB6154}"/>
              </a:ext>
            </a:extLst>
          </p:cNvPr>
          <p:cNvSpPr txBox="1"/>
          <p:nvPr/>
        </p:nvSpPr>
        <p:spPr>
          <a:xfrm>
            <a:off x="4597400" y="6200546"/>
            <a:ext cx="4519058" cy="646331"/>
          </a:xfrm>
          <a:prstGeom prst="rect">
            <a:avLst/>
          </a:prstGeom>
          <a:noFill/>
        </p:spPr>
        <p:txBody>
          <a:bodyPr wrap="none" rtlCol="0">
            <a:spAutoFit/>
          </a:bodyPr>
          <a:lstStyle/>
          <a:p>
            <a:pPr algn="l"/>
            <a:r>
              <a:rPr lang="en-US" dirty="0">
                <a:solidFill>
                  <a:srgbClr val="002060"/>
                </a:solidFill>
                <a:latin typeface="Calibri" panose="020F0502020204030204" pitchFamily="34" charset="0"/>
                <a:cs typeface="Calibri" panose="020F0502020204030204" pitchFamily="34" charset="0"/>
              </a:rPr>
              <a:t>NAS Solar Geoengineering, 2021</a:t>
            </a:r>
          </a:p>
          <a:p>
            <a:pPr algn="l"/>
            <a:r>
              <a:rPr lang="en-US" dirty="0">
                <a:solidFill>
                  <a:srgbClr val="002060"/>
                </a:solidFill>
                <a:latin typeface="Calibri" panose="020F0502020204030204" pitchFamily="34" charset="0"/>
                <a:cs typeface="Calibri" panose="020F0502020204030204" pitchFamily="34" charset="0"/>
              </a:rPr>
              <a:t>Z. Dai et al., </a:t>
            </a:r>
            <a:r>
              <a:rPr lang="en-US" i="1" dirty="0" err="1">
                <a:solidFill>
                  <a:srgbClr val="002060"/>
                </a:solidFill>
                <a:latin typeface="Calibri" panose="020F0502020204030204" pitchFamily="34" charset="0"/>
                <a:cs typeface="Calibri" panose="020F0502020204030204" pitchFamily="34" charset="0"/>
              </a:rPr>
              <a:t>Geophys</a:t>
            </a:r>
            <a:r>
              <a:rPr lang="en-US" i="1" dirty="0">
                <a:solidFill>
                  <a:srgbClr val="002060"/>
                </a:solidFill>
                <a:latin typeface="Calibri" panose="020F0502020204030204" pitchFamily="34" charset="0"/>
                <a:cs typeface="Calibri" panose="020F0502020204030204" pitchFamily="34" charset="0"/>
              </a:rPr>
              <a:t> Res Lett </a:t>
            </a:r>
            <a:r>
              <a:rPr lang="en-US" dirty="0">
                <a:solidFill>
                  <a:srgbClr val="002060"/>
                </a:solidFill>
                <a:latin typeface="Calibri" panose="020F0502020204030204" pitchFamily="34" charset="0"/>
                <a:cs typeface="Calibri" panose="020F0502020204030204" pitchFamily="34" charset="0"/>
              </a:rPr>
              <a:t>45, 1030 (2018)</a:t>
            </a:r>
          </a:p>
        </p:txBody>
      </p:sp>
      <p:pic>
        <p:nvPicPr>
          <p:cNvPr id="4" name="Picture 2">
            <a:extLst>
              <a:ext uri="{FF2B5EF4-FFF2-40B4-BE49-F238E27FC236}">
                <a16:creationId xmlns:a16="http://schemas.microsoft.com/office/drawing/2014/main" id="{1FCD9F6D-9AD0-EF35-D88E-EF34239B8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8" y="4075500"/>
            <a:ext cx="4099520" cy="22789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ECC89F-444D-15C0-1801-C700A3830529}"/>
              </a:ext>
            </a:extLst>
          </p:cNvPr>
          <p:cNvSpPr txBox="1"/>
          <p:nvPr/>
        </p:nvSpPr>
        <p:spPr>
          <a:xfrm>
            <a:off x="152400" y="6354435"/>
            <a:ext cx="1125052"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IPCC6 WG1</a:t>
            </a:r>
          </a:p>
        </p:txBody>
      </p:sp>
    </p:spTree>
    <p:extLst>
      <p:ext uri="{BB962C8B-B14F-4D97-AF65-F5344CB8AC3E}">
        <p14:creationId xmlns:p14="http://schemas.microsoft.com/office/powerpoint/2010/main" val="3765870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5D708-7851-68B0-AF79-3E13F1286165}"/>
              </a:ext>
            </a:extLst>
          </p:cNvPr>
          <p:cNvPicPr>
            <a:picLocks noChangeAspect="1"/>
          </p:cNvPicPr>
          <p:nvPr/>
        </p:nvPicPr>
        <p:blipFill>
          <a:blip r:embed="rId3"/>
          <a:stretch>
            <a:fillRect/>
          </a:stretch>
        </p:blipFill>
        <p:spPr>
          <a:xfrm>
            <a:off x="140427" y="1066800"/>
            <a:ext cx="3241866" cy="3853190"/>
          </a:xfrm>
          <a:prstGeom prst="rect">
            <a:avLst/>
          </a:prstGeom>
        </p:spPr>
      </p:pic>
      <p:sp>
        <p:nvSpPr>
          <p:cNvPr id="3" name="TextBox 2">
            <a:extLst>
              <a:ext uri="{FF2B5EF4-FFF2-40B4-BE49-F238E27FC236}">
                <a16:creationId xmlns:a16="http://schemas.microsoft.com/office/drawing/2014/main" id="{685E96B4-6163-5A42-F035-79E09CBEC9FD}"/>
              </a:ext>
            </a:extLst>
          </p:cNvPr>
          <p:cNvSpPr txBox="1"/>
          <p:nvPr/>
        </p:nvSpPr>
        <p:spPr>
          <a:xfrm>
            <a:off x="0" y="5034627"/>
            <a:ext cx="3777701" cy="1015663"/>
          </a:xfrm>
          <a:prstGeom prst="rect">
            <a:avLst/>
          </a:prstGeom>
          <a:noFill/>
        </p:spPr>
        <p:txBody>
          <a:bodyPr wrap="none" rtlCol="0">
            <a:spAutoFit/>
          </a:bodyPr>
          <a:lstStyle/>
          <a:p>
            <a:pPr algn="l"/>
            <a:r>
              <a:rPr lang="en-US" sz="2000" i="1" dirty="0">
                <a:solidFill>
                  <a:srgbClr val="C00000"/>
                </a:solidFill>
                <a:latin typeface="Calibri" panose="020F0502020204030204" pitchFamily="34" charset="0"/>
                <a:cs typeface="Calibri" panose="020F0502020204030204" pitchFamily="34" charset="0"/>
              </a:rPr>
              <a:t>Maritime clouds crisscrossed with </a:t>
            </a:r>
          </a:p>
          <a:p>
            <a:pPr algn="l"/>
            <a:r>
              <a:rPr lang="en-US" sz="2000" i="1" dirty="0">
                <a:solidFill>
                  <a:srgbClr val="C00000"/>
                </a:solidFill>
                <a:latin typeface="Calibri" panose="020F0502020204030204" pitchFamily="34" charset="0"/>
                <a:cs typeface="Calibri" panose="020F0502020204030204" pitchFamily="34" charset="0"/>
              </a:rPr>
              <a:t> tracks from maritime vessels.</a:t>
            </a:r>
          </a:p>
          <a:p>
            <a:pPr algn="l"/>
            <a:r>
              <a:rPr lang="en-US" sz="2000" dirty="0">
                <a:solidFill>
                  <a:srgbClr val="002060"/>
                </a:solidFill>
                <a:latin typeface="Calibri" panose="020F0502020204030204" pitchFamily="34" charset="0"/>
                <a:cs typeface="Calibri" panose="020F0502020204030204" pitchFamily="34" charset="0"/>
              </a:rPr>
              <a:t> Credit: NAS Geoengineering</a:t>
            </a:r>
          </a:p>
        </p:txBody>
      </p:sp>
      <p:sp>
        <p:nvSpPr>
          <p:cNvPr id="4" name="TextBox 3">
            <a:extLst>
              <a:ext uri="{FF2B5EF4-FFF2-40B4-BE49-F238E27FC236}">
                <a16:creationId xmlns:a16="http://schemas.microsoft.com/office/drawing/2014/main" id="{DD1F533D-2610-44DA-D5A5-B991EDE61159}"/>
              </a:ext>
            </a:extLst>
          </p:cNvPr>
          <p:cNvSpPr txBox="1"/>
          <p:nvPr/>
        </p:nvSpPr>
        <p:spPr>
          <a:xfrm>
            <a:off x="4442742" y="271790"/>
            <a:ext cx="4008149"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Marine Cloud Brightening</a:t>
            </a:r>
          </a:p>
        </p:txBody>
      </p:sp>
      <p:sp>
        <p:nvSpPr>
          <p:cNvPr id="5" name="TextBox 4">
            <a:extLst>
              <a:ext uri="{FF2B5EF4-FFF2-40B4-BE49-F238E27FC236}">
                <a16:creationId xmlns:a16="http://schemas.microsoft.com/office/drawing/2014/main" id="{AB9B206A-48CC-9CD7-DA35-C86A59C26590}"/>
              </a:ext>
            </a:extLst>
          </p:cNvPr>
          <p:cNvSpPr txBox="1"/>
          <p:nvPr/>
        </p:nvSpPr>
        <p:spPr>
          <a:xfrm>
            <a:off x="4114799" y="1066800"/>
            <a:ext cx="4970528" cy="5632311"/>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Increases reflectivity of low-lying</a:t>
            </a:r>
          </a:p>
          <a:p>
            <a:pPr algn="l"/>
            <a:r>
              <a:rPr lang="en-US" sz="2400" dirty="0">
                <a:solidFill>
                  <a:srgbClr val="002060"/>
                </a:solidFill>
                <a:latin typeface="Calibri" panose="020F0502020204030204" pitchFamily="34" charset="0"/>
                <a:cs typeface="Calibri" panose="020F0502020204030204" pitchFamily="34" charset="0"/>
              </a:rPr>
              <a:t>  marine clouds</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Sea salt aerosols used to produce</a:t>
            </a:r>
          </a:p>
          <a:p>
            <a:pPr algn="l"/>
            <a:r>
              <a:rPr lang="en-US" sz="2400" dirty="0">
                <a:solidFill>
                  <a:srgbClr val="002060"/>
                </a:solidFill>
                <a:latin typeface="Calibri" panose="020F0502020204030204" pitchFamily="34" charset="0"/>
                <a:cs typeface="Calibri" panose="020F0502020204030204" pitchFamily="34" charset="0"/>
              </a:rPr>
              <a:t>  a larger number of smaller cloud</a:t>
            </a:r>
          </a:p>
          <a:p>
            <a:pPr algn="l"/>
            <a:r>
              <a:rPr lang="en-US" sz="2400" dirty="0">
                <a:solidFill>
                  <a:srgbClr val="002060"/>
                </a:solidFill>
                <a:latin typeface="Calibri" panose="020F0502020204030204" pitchFamily="34" charset="0"/>
                <a:cs typeface="Calibri" panose="020F0502020204030204" pitchFamily="34" charset="0"/>
              </a:rPr>
              <a:t>  droplets </a:t>
            </a:r>
            <a:r>
              <a:rPr lang="en-US" sz="2400" dirty="0">
                <a:solidFill>
                  <a:srgbClr val="002060"/>
                </a:solidFill>
                <a:latin typeface="Calibri" panose="020F0502020204030204" pitchFamily="34" charset="0"/>
                <a:cs typeface="Calibri" panose="020F0502020204030204" pitchFamily="34" charset="0"/>
                <a:sym typeface="Wingdings" pitchFamily="2" charset="2"/>
              </a:rPr>
              <a:t> higher albedo</a:t>
            </a:r>
          </a:p>
          <a:p>
            <a:pPr algn="l"/>
            <a:endParaRPr lang="en-US" sz="2400" dirty="0">
              <a:solidFill>
                <a:srgbClr val="002060"/>
              </a:solidFill>
              <a:latin typeface="Calibri" panose="020F0502020204030204" pitchFamily="34" charset="0"/>
              <a:cs typeface="Calibri" panose="020F0502020204030204" pitchFamily="34" charset="0"/>
              <a:sym typeface="Wingdings" pitchFamily="2" charset="2"/>
            </a:endParaRP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Ship-based deployment; some work</a:t>
            </a: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  on nozzles to control aerosol size</a:t>
            </a:r>
          </a:p>
          <a:p>
            <a:pPr algn="l"/>
            <a:endParaRPr lang="en-US" sz="2400" dirty="0">
              <a:solidFill>
                <a:srgbClr val="002060"/>
              </a:solidFill>
              <a:latin typeface="Calibri" panose="020F0502020204030204" pitchFamily="34" charset="0"/>
              <a:cs typeface="Calibri" panose="020F0502020204030204" pitchFamily="34" charset="0"/>
              <a:sym typeface="Wingdings" pitchFamily="2" charset="2"/>
            </a:endParaRP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Targeted deployment for local cooling;</a:t>
            </a: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  unclear if it can have global reach</a:t>
            </a:r>
          </a:p>
          <a:p>
            <a:pPr algn="l"/>
            <a:endParaRPr lang="en-US" sz="2400" dirty="0">
              <a:solidFill>
                <a:srgbClr val="002060"/>
              </a:solidFill>
              <a:latin typeface="Calibri" panose="020F0502020204030204" pitchFamily="34" charset="0"/>
              <a:cs typeface="Calibri" panose="020F0502020204030204" pitchFamily="34" charset="0"/>
              <a:sym typeface="Wingdings" pitchFamily="2" charset="2"/>
            </a:endParaRP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Many possibly confounding cloud</a:t>
            </a:r>
          </a:p>
          <a:p>
            <a:pPr algn="l"/>
            <a:r>
              <a:rPr lang="en-US" sz="2400" dirty="0">
                <a:solidFill>
                  <a:srgbClr val="002060"/>
                </a:solidFill>
                <a:latin typeface="Calibri" panose="020F0502020204030204" pitchFamily="34" charset="0"/>
                <a:cs typeface="Calibri" panose="020F0502020204030204" pitchFamily="34" charset="0"/>
                <a:sym typeface="Wingdings" pitchFamily="2" charset="2"/>
              </a:rPr>
              <a:t>  feedbacks; much more work needed</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04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B6ED7-C0EB-D66F-7969-793389C6EA89}"/>
              </a:ext>
            </a:extLst>
          </p:cNvPr>
          <p:cNvPicPr>
            <a:picLocks noChangeAspect="1"/>
          </p:cNvPicPr>
          <p:nvPr/>
        </p:nvPicPr>
        <p:blipFill>
          <a:blip r:embed="rId3"/>
          <a:stretch>
            <a:fillRect/>
          </a:stretch>
        </p:blipFill>
        <p:spPr>
          <a:xfrm>
            <a:off x="412432" y="1050621"/>
            <a:ext cx="1608436" cy="2115713"/>
          </a:xfrm>
          <a:prstGeom prst="rect">
            <a:avLst/>
          </a:prstGeom>
        </p:spPr>
      </p:pic>
      <p:sp>
        <p:nvSpPr>
          <p:cNvPr id="3" name="TextBox 2">
            <a:extLst>
              <a:ext uri="{FF2B5EF4-FFF2-40B4-BE49-F238E27FC236}">
                <a16:creationId xmlns:a16="http://schemas.microsoft.com/office/drawing/2014/main" id="{90FD7FC5-1F59-8E7C-925F-3FFA43800222}"/>
              </a:ext>
            </a:extLst>
          </p:cNvPr>
          <p:cNvSpPr txBox="1"/>
          <p:nvPr/>
        </p:nvSpPr>
        <p:spPr>
          <a:xfrm>
            <a:off x="835172" y="3656943"/>
            <a:ext cx="7473653" cy="830997"/>
          </a:xfrm>
          <a:prstGeom prst="rect">
            <a:avLst/>
          </a:prstGeom>
          <a:noFill/>
        </p:spPr>
        <p:txBody>
          <a:bodyPr wrap="square" rtlCol="0">
            <a:spAutoFit/>
          </a:bodyPr>
          <a:lstStyle/>
          <a:p>
            <a:pPr algn="l"/>
            <a:r>
              <a:rPr lang="en-US" sz="2400" dirty="0">
                <a:solidFill>
                  <a:srgbClr val="002060"/>
                </a:solidFill>
                <a:latin typeface="Calibri" panose="020F0502020204030204" pitchFamily="34" charset="0"/>
                <a:cs typeface="Calibri" panose="020F0502020204030204" pitchFamily="34" charset="0"/>
              </a:rPr>
              <a:t>Cirrus clouds reflect less sunlight but absorb more                 	earthlight than cumulus clouds </a:t>
            </a:r>
            <a:r>
              <a:rPr lang="en-US" sz="2400" dirty="0">
                <a:solidFill>
                  <a:srgbClr val="002060"/>
                </a:solidFill>
                <a:latin typeface="Calibri" panose="020F0502020204030204" pitchFamily="34" charset="0"/>
                <a:cs typeface="Calibri" panose="020F0502020204030204" pitchFamily="34" charset="0"/>
                <a:sym typeface="Wingdings" pitchFamily="2" charset="2"/>
              </a:rPr>
              <a:t> </a:t>
            </a:r>
            <a:r>
              <a:rPr lang="en-US" sz="2400" i="1" dirty="0">
                <a:solidFill>
                  <a:srgbClr val="C00000"/>
                </a:solidFill>
                <a:latin typeface="Calibri" panose="020F0502020204030204" pitchFamily="34" charset="0"/>
                <a:cs typeface="Calibri" panose="020F0502020204030204" pitchFamily="34" charset="0"/>
                <a:sym typeface="Wingdings" pitchFamily="2" charset="2"/>
              </a:rPr>
              <a:t>warming</a:t>
            </a:r>
            <a:endParaRPr lang="en-US" sz="2400" i="1"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083EC3-E650-FA37-4918-99FD653A2A39}"/>
              </a:ext>
            </a:extLst>
          </p:cNvPr>
          <p:cNvSpPr txBox="1"/>
          <p:nvPr/>
        </p:nvSpPr>
        <p:spPr>
          <a:xfrm>
            <a:off x="4680066" y="3139425"/>
            <a:ext cx="3517501" cy="400110"/>
          </a:xfrm>
          <a:prstGeom prst="rect">
            <a:avLst/>
          </a:prstGeom>
          <a:noFill/>
        </p:spPr>
        <p:txBody>
          <a:bodyPr wrap="none" rtlCol="0">
            <a:spAutoFit/>
          </a:bodyPr>
          <a:lstStyle/>
          <a:p>
            <a:pPr algn="l"/>
            <a:r>
              <a:rPr lang="en-US" sz="2000" dirty="0">
                <a:solidFill>
                  <a:srgbClr val="C00000"/>
                </a:solidFill>
                <a:latin typeface="Calibri" panose="020F0502020204030204" pitchFamily="34" charset="0"/>
                <a:cs typeface="Calibri" panose="020F0502020204030204" pitchFamily="34" charset="0"/>
              </a:rPr>
              <a:t>Airplane contrails, Southeast US</a:t>
            </a:r>
          </a:p>
        </p:txBody>
      </p:sp>
      <p:pic>
        <p:nvPicPr>
          <p:cNvPr id="3074" name="Picture 2" descr="The southeast of the United States is crisscrossed with jet contrails in this image from NASA.  ">
            <a:extLst>
              <a:ext uri="{FF2B5EF4-FFF2-40B4-BE49-F238E27FC236}">
                <a16:creationId xmlns:a16="http://schemas.microsoft.com/office/drawing/2014/main" id="{EF27D58C-71F9-C3B6-E0B7-B4011193E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57" y="1046039"/>
            <a:ext cx="3154874" cy="2103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E9675D-E79D-EABC-7E0F-65536F89D595}"/>
              </a:ext>
            </a:extLst>
          </p:cNvPr>
          <p:cNvSpPr txBox="1"/>
          <p:nvPr/>
        </p:nvSpPr>
        <p:spPr>
          <a:xfrm>
            <a:off x="1669921" y="277515"/>
            <a:ext cx="5804153"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An inadvertent experiment after 9/11</a:t>
            </a:r>
          </a:p>
        </p:txBody>
      </p:sp>
      <p:sp>
        <p:nvSpPr>
          <p:cNvPr id="6" name="TextBox 5">
            <a:extLst>
              <a:ext uri="{FF2B5EF4-FFF2-40B4-BE49-F238E27FC236}">
                <a16:creationId xmlns:a16="http://schemas.microsoft.com/office/drawing/2014/main" id="{CCB727BE-0D7C-8E11-4E68-81F4DFD9122D}"/>
              </a:ext>
            </a:extLst>
          </p:cNvPr>
          <p:cNvSpPr txBox="1"/>
          <p:nvPr/>
        </p:nvSpPr>
        <p:spPr>
          <a:xfrm>
            <a:off x="7838215" y="2827780"/>
            <a:ext cx="1252907"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NASA</a:t>
            </a:r>
          </a:p>
        </p:txBody>
      </p:sp>
      <p:sp>
        <p:nvSpPr>
          <p:cNvPr id="7" name="TextBox 6">
            <a:extLst>
              <a:ext uri="{FF2B5EF4-FFF2-40B4-BE49-F238E27FC236}">
                <a16:creationId xmlns:a16="http://schemas.microsoft.com/office/drawing/2014/main" id="{F1B67776-442A-3530-B131-D3789E47B2A4}"/>
              </a:ext>
            </a:extLst>
          </p:cNvPr>
          <p:cNvSpPr txBox="1"/>
          <p:nvPr/>
        </p:nvSpPr>
        <p:spPr>
          <a:xfrm>
            <a:off x="269506" y="4680369"/>
            <a:ext cx="8604984" cy="1938992"/>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Airplane contrails appear to behave similarly to cirrus clouds</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After 9/11, the 3-day flight ban </a:t>
            </a:r>
            <a:r>
              <a:rPr lang="en-US" sz="2400" dirty="0">
                <a:solidFill>
                  <a:srgbClr val="002060"/>
                </a:solidFill>
                <a:latin typeface="Calibri" panose="020F0502020204030204" pitchFamily="34" charset="0"/>
                <a:cs typeface="Calibri" panose="020F0502020204030204" pitchFamily="34" charset="0"/>
                <a:sym typeface="Wingdings" pitchFamily="2" charset="2"/>
              </a:rPr>
              <a:t>produced </a:t>
            </a:r>
            <a:r>
              <a:rPr lang="en-US" sz="2400" dirty="0">
                <a:solidFill>
                  <a:srgbClr val="002060"/>
                </a:solidFill>
                <a:latin typeface="Calibri" panose="020F0502020204030204" pitchFamily="34" charset="0"/>
                <a:cs typeface="Calibri" panose="020F0502020204030204" pitchFamily="34" charset="0"/>
              </a:rPr>
              <a:t>higher daytime T highs </a:t>
            </a:r>
          </a:p>
          <a:p>
            <a:pPr algn="l"/>
            <a:r>
              <a:rPr lang="en-US" sz="2400" dirty="0">
                <a:solidFill>
                  <a:srgbClr val="002060"/>
                </a:solidFill>
                <a:latin typeface="Calibri" panose="020F0502020204030204" pitchFamily="34" charset="0"/>
                <a:cs typeface="Calibri" panose="020F0502020204030204" pitchFamily="34" charset="0"/>
              </a:rPr>
              <a:t>       (contrails reflect sunlight) and lower nighttime T lows</a:t>
            </a:r>
          </a:p>
          <a:p>
            <a:pPr algn="l"/>
            <a:r>
              <a:rPr lang="en-US" sz="2400" dirty="0">
                <a:solidFill>
                  <a:srgbClr val="002060"/>
                </a:solidFill>
                <a:latin typeface="Calibri" panose="020F0502020204030204" pitchFamily="34" charset="0"/>
                <a:cs typeface="Calibri" panose="020F0502020204030204" pitchFamily="34" charset="0"/>
              </a:rPr>
              <a:t>       (contrails absorb Earthlight). </a:t>
            </a:r>
            <a:r>
              <a:rPr lang="en-US" sz="2400" i="1" dirty="0">
                <a:solidFill>
                  <a:srgbClr val="C00000"/>
                </a:solidFill>
                <a:latin typeface="Calibri" panose="020F0502020204030204" pitchFamily="34" charset="0"/>
                <a:cs typeface="Calibri" panose="020F0502020204030204" pitchFamily="34" charset="0"/>
              </a:rPr>
              <a:t>+/- 2 degree effects.</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Overall effect from cirrus clouds and contrails is warming</a:t>
            </a:r>
          </a:p>
        </p:txBody>
      </p:sp>
      <p:pic>
        <p:nvPicPr>
          <p:cNvPr id="3076" name="Picture 4" descr="Cumulus Clouds Photos, Download The BEST Free Cumulus Clouds Stock Photos &amp;  HD Images">
            <a:extLst>
              <a:ext uri="{FF2B5EF4-FFF2-40B4-BE49-F238E27FC236}">
                <a16:creationId xmlns:a16="http://schemas.microsoft.com/office/drawing/2014/main" id="{BA507698-5558-1E3D-7203-F674B9D39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950" y="1050621"/>
            <a:ext cx="2474370" cy="1655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C89309-2F33-7F69-4CCB-DA1058D023B5}"/>
              </a:ext>
            </a:extLst>
          </p:cNvPr>
          <p:cNvSpPr txBox="1"/>
          <p:nvPr/>
        </p:nvSpPr>
        <p:spPr>
          <a:xfrm>
            <a:off x="2424976" y="2720600"/>
            <a:ext cx="1720343" cy="400110"/>
          </a:xfrm>
          <a:prstGeom prst="rect">
            <a:avLst/>
          </a:prstGeom>
          <a:noFill/>
        </p:spPr>
        <p:txBody>
          <a:bodyPr wrap="none" rtlCol="0">
            <a:spAutoFit/>
          </a:bodyPr>
          <a:lstStyle/>
          <a:p>
            <a:pPr algn="l"/>
            <a:r>
              <a:rPr lang="en-US" sz="2000" dirty="0">
                <a:solidFill>
                  <a:srgbClr val="C00000"/>
                </a:solidFill>
                <a:latin typeface="Calibri" panose="020F0502020204030204" pitchFamily="34" charset="0"/>
                <a:cs typeface="Calibri" panose="020F0502020204030204" pitchFamily="34" charset="0"/>
              </a:rPr>
              <a:t>Cumulus cloud</a:t>
            </a:r>
          </a:p>
        </p:txBody>
      </p:sp>
      <p:sp>
        <p:nvSpPr>
          <p:cNvPr id="9" name="TextBox 8">
            <a:extLst>
              <a:ext uri="{FF2B5EF4-FFF2-40B4-BE49-F238E27FC236}">
                <a16:creationId xmlns:a16="http://schemas.microsoft.com/office/drawing/2014/main" id="{3AC9C9C8-A030-798F-604D-C3F9D788DBC6}"/>
              </a:ext>
            </a:extLst>
          </p:cNvPr>
          <p:cNvSpPr txBox="1"/>
          <p:nvPr/>
        </p:nvSpPr>
        <p:spPr>
          <a:xfrm>
            <a:off x="387032" y="3150188"/>
            <a:ext cx="1425390" cy="400110"/>
          </a:xfrm>
          <a:prstGeom prst="rect">
            <a:avLst/>
          </a:prstGeom>
          <a:noFill/>
        </p:spPr>
        <p:txBody>
          <a:bodyPr wrap="none" rtlCol="0">
            <a:spAutoFit/>
          </a:bodyPr>
          <a:lstStyle/>
          <a:p>
            <a:pPr algn="l"/>
            <a:r>
              <a:rPr lang="en-US" sz="2000" dirty="0">
                <a:solidFill>
                  <a:srgbClr val="C00000"/>
                </a:solidFill>
                <a:latin typeface="Calibri" panose="020F0502020204030204" pitchFamily="34" charset="0"/>
                <a:cs typeface="Calibri" panose="020F0502020204030204" pitchFamily="34" charset="0"/>
              </a:rPr>
              <a:t>Cirrus cloud</a:t>
            </a:r>
          </a:p>
        </p:txBody>
      </p:sp>
    </p:spTree>
    <p:extLst>
      <p:ext uri="{BB962C8B-B14F-4D97-AF65-F5344CB8AC3E}">
        <p14:creationId xmlns:p14="http://schemas.microsoft.com/office/powerpoint/2010/main" val="3472069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B6ED7-C0EB-D66F-7969-793389C6EA89}"/>
              </a:ext>
            </a:extLst>
          </p:cNvPr>
          <p:cNvPicPr>
            <a:picLocks noChangeAspect="1"/>
          </p:cNvPicPr>
          <p:nvPr/>
        </p:nvPicPr>
        <p:blipFill>
          <a:blip r:embed="rId3"/>
          <a:stretch>
            <a:fillRect/>
          </a:stretch>
        </p:blipFill>
        <p:spPr>
          <a:xfrm>
            <a:off x="191666" y="948863"/>
            <a:ext cx="1711694" cy="2251537"/>
          </a:xfrm>
          <a:prstGeom prst="rect">
            <a:avLst/>
          </a:prstGeom>
        </p:spPr>
      </p:pic>
      <p:sp>
        <p:nvSpPr>
          <p:cNvPr id="3" name="TextBox 2">
            <a:extLst>
              <a:ext uri="{FF2B5EF4-FFF2-40B4-BE49-F238E27FC236}">
                <a16:creationId xmlns:a16="http://schemas.microsoft.com/office/drawing/2014/main" id="{90FD7FC5-1F59-8E7C-925F-3FFA43800222}"/>
              </a:ext>
            </a:extLst>
          </p:cNvPr>
          <p:cNvSpPr txBox="1"/>
          <p:nvPr/>
        </p:nvSpPr>
        <p:spPr>
          <a:xfrm>
            <a:off x="2209800" y="1502945"/>
            <a:ext cx="6172200" cy="1200329"/>
          </a:xfrm>
          <a:prstGeom prst="rect">
            <a:avLst/>
          </a:prstGeom>
          <a:noFill/>
        </p:spPr>
        <p:txBody>
          <a:bodyPr wrap="square" rtlCol="0">
            <a:spAutoFit/>
          </a:bodyPr>
          <a:lstStyle/>
          <a:p>
            <a:pPr algn="l"/>
            <a:r>
              <a:rPr lang="en-US" sz="2400" i="1" dirty="0">
                <a:solidFill>
                  <a:srgbClr val="C00000"/>
                </a:solidFill>
                <a:latin typeface="Calibri" panose="020F0502020204030204" pitchFamily="34" charset="0"/>
                <a:cs typeface="Calibri" panose="020F0502020204030204" pitchFamily="34" charset="0"/>
              </a:rPr>
              <a:t>Thinning and reducing cirrus cloud cover is projected to have a cooling effect.</a:t>
            </a:r>
          </a:p>
          <a:p>
            <a:pPr algn="l"/>
            <a:r>
              <a:rPr lang="en-US" sz="2400" i="1" dirty="0">
                <a:solidFill>
                  <a:srgbClr val="C00000"/>
                </a:solidFill>
                <a:latin typeface="Calibri" panose="020F0502020204030204" pitchFamily="34" charset="0"/>
                <a:cs typeface="Calibri" panose="020F0502020204030204" pitchFamily="34" charset="0"/>
              </a:rPr>
              <a:t> (same mechanism as greenhouse gas removal)</a:t>
            </a:r>
          </a:p>
        </p:txBody>
      </p:sp>
      <p:sp>
        <p:nvSpPr>
          <p:cNvPr id="5" name="TextBox 4">
            <a:extLst>
              <a:ext uri="{FF2B5EF4-FFF2-40B4-BE49-F238E27FC236}">
                <a16:creationId xmlns:a16="http://schemas.microsoft.com/office/drawing/2014/main" id="{AFE9675D-E79D-EABC-7E0F-65536F89D595}"/>
              </a:ext>
            </a:extLst>
          </p:cNvPr>
          <p:cNvSpPr txBox="1"/>
          <p:nvPr/>
        </p:nvSpPr>
        <p:spPr>
          <a:xfrm>
            <a:off x="3029738" y="304800"/>
            <a:ext cx="3275256"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Cirrus cloud thinning</a:t>
            </a:r>
          </a:p>
        </p:txBody>
      </p:sp>
      <p:sp>
        <p:nvSpPr>
          <p:cNvPr id="7" name="TextBox 6">
            <a:extLst>
              <a:ext uri="{FF2B5EF4-FFF2-40B4-BE49-F238E27FC236}">
                <a16:creationId xmlns:a16="http://schemas.microsoft.com/office/drawing/2014/main" id="{F1B67776-442A-3530-B131-D3789E47B2A4}"/>
              </a:ext>
            </a:extLst>
          </p:cNvPr>
          <p:cNvSpPr txBox="1"/>
          <p:nvPr/>
        </p:nvSpPr>
        <p:spPr>
          <a:xfrm>
            <a:off x="135252" y="3378199"/>
            <a:ext cx="9008748" cy="3046988"/>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Cirrus clouds form by (1) growing ice around a dust particle (</a:t>
            </a:r>
            <a:r>
              <a:rPr lang="en-US" sz="2400" dirty="0">
                <a:solidFill>
                  <a:srgbClr val="C00000"/>
                </a:solidFill>
                <a:latin typeface="Calibri" panose="020F0502020204030204" pitchFamily="34" charset="0"/>
                <a:cs typeface="Calibri" panose="020F0502020204030204" pitchFamily="34" charset="0"/>
              </a:rPr>
              <a:t>larger</a:t>
            </a:r>
            <a:r>
              <a:rPr lang="en-US" sz="2400" dirty="0">
                <a:solidFill>
                  <a:srgbClr val="002060"/>
                </a:solidFill>
                <a:latin typeface="Calibri" panose="020F0502020204030204" pitchFamily="34" charset="0"/>
                <a:cs typeface="Calibri" panose="020F0502020204030204" pitchFamily="34" charset="0"/>
              </a:rPr>
              <a:t>)  </a:t>
            </a:r>
          </a:p>
          <a:p>
            <a:pPr algn="l"/>
            <a:r>
              <a:rPr lang="en-US" sz="2400" dirty="0">
                <a:solidFill>
                  <a:srgbClr val="002060"/>
                </a:solidFill>
                <a:latin typeface="Calibri" panose="020F0502020204030204" pitchFamily="34" charset="0"/>
                <a:cs typeface="Calibri" panose="020F0502020204030204" pitchFamily="34" charset="0"/>
              </a:rPr>
              <a:t>        </a:t>
            </a:r>
            <a:r>
              <a:rPr lang="en-US" sz="2400" u="sng" dirty="0">
                <a:solidFill>
                  <a:srgbClr val="002060"/>
                </a:solidFill>
                <a:latin typeface="Calibri" panose="020F0502020204030204" pitchFamily="34" charset="0"/>
                <a:cs typeface="Calibri" panose="020F0502020204030204" pitchFamily="34" charset="0"/>
              </a:rPr>
              <a:t>and</a:t>
            </a:r>
            <a:r>
              <a:rPr lang="en-US" sz="2400" dirty="0">
                <a:solidFill>
                  <a:srgbClr val="002060"/>
                </a:solidFill>
                <a:latin typeface="Calibri" panose="020F0502020204030204" pitchFamily="34" charset="0"/>
                <a:cs typeface="Calibri" panose="020F0502020204030204" pitchFamily="34" charset="0"/>
              </a:rPr>
              <a:t> (2) self-nucleation of </a:t>
            </a:r>
            <a:r>
              <a:rPr lang="en-US" sz="2400" dirty="0">
                <a:solidFill>
                  <a:srgbClr val="C00000"/>
                </a:solidFill>
                <a:latin typeface="Calibri" panose="020F0502020204030204" pitchFamily="34" charset="0"/>
                <a:cs typeface="Calibri" panose="020F0502020204030204" pitchFamily="34" charset="0"/>
              </a:rPr>
              <a:t>smaller</a:t>
            </a:r>
            <a:r>
              <a:rPr lang="en-US" sz="2400" dirty="0">
                <a:solidFill>
                  <a:srgbClr val="002060"/>
                </a:solidFill>
                <a:latin typeface="Calibri" panose="020F0502020204030204" pitchFamily="34" charset="0"/>
                <a:cs typeface="Calibri" panose="020F0502020204030204" pitchFamily="34" charset="0"/>
              </a:rPr>
              <a:t> pure ice particles</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The small pure ice particles absorb more Earthlight</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Adding dust seeds (geoengineering) would favor larger ice crystals</a:t>
            </a:r>
          </a:p>
          <a:p>
            <a:pPr algn="l"/>
            <a:r>
              <a:rPr lang="en-US" sz="2400" dirty="0">
                <a:solidFill>
                  <a:srgbClr val="002060"/>
                </a:solidFill>
                <a:latin typeface="Calibri" panose="020F0502020204030204" pitchFamily="34" charset="0"/>
                <a:cs typeface="Calibri" panose="020F0502020204030204" pitchFamily="34" charset="0"/>
              </a:rPr>
              <a:t>       and promote net cooling. Larger particles also fall out faster</a:t>
            </a:r>
          </a:p>
          <a:p>
            <a:pPr marL="342900" indent="-342900" algn="l">
              <a:buFont typeface="Arial" panose="020B0604020202020204" pitchFamily="34" charset="0"/>
              <a:buChar char="•"/>
            </a:pPr>
            <a:r>
              <a:rPr lang="en-US" sz="2400" i="1" dirty="0">
                <a:solidFill>
                  <a:srgbClr val="002060"/>
                </a:solidFill>
                <a:latin typeface="Calibri" panose="020F0502020204030204" pitchFamily="34" charset="0"/>
                <a:cs typeface="Calibri" panose="020F0502020204030204" pitchFamily="34" charset="0"/>
              </a:rPr>
              <a:t>A few models show cooling, but they don’t represent the cirrus</a:t>
            </a:r>
          </a:p>
          <a:p>
            <a:pPr algn="l"/>
            <a:r>
              <a:rPr lang="en-US" sz="2400" i="1" dirty="0">
                <a:solidFill>
                  <a:srgbClr val="002060"/>
                </a:solidFill>
                <a:latin typeface="Calibri" panose="020F0502020204030204" pitchFamily="34" charset="0"/>
                <a:cs typeface="Calibri" panose="020F0502020204030204" pitchFamily="34" charset="0"/>
              </a:rPr>
              <a:t>       processes correctly. Very poorly understood. No work on</a:t>
            </a:r>
          </a:p>
          <a:p>
            <a:pPr algn="l"/>
            <a:r>
              <a:rPr lang="en-US" sz="2400" i="1" dirty="0">
                <a:solidFill>
                  <a:srgbClr val="002060"/>
                </a:solidFill>
                <a:latin typeface="Calibri" panose="020F0502020204030204" pitchFamily="34" charset="0"/>
                <a:cs typeface="Calibri" panose="020F0502020204030204" pitchFamily="34" charset="0"/>
              </a:rPr>
              <a:t>       implementation.</a:t>
            </a:r>
          </a:p>
        </p:txBody>
      </p:sp>
      <p:sp>
        <p:nvSpPr>
          <p:cNvPr id="10" name="TextBox 9">
            <a:extLst>
              <a:ext uri="{FF2B5EF4-FFF2-40B4-BE49-F238E27FC236}">
                <a16:creationId xmlns:a16="http://schemas.microsoft.com/office/drawing/2014/main" id="{993F4072-D9A4-0500-8C92-929478DD30A3}"/>
              </a:ext>
            </a:extLst>
          </p:cNvPr>
          <p:cNvSpPr txBox="1"/>
          <p:nvPr/>
        </p:nvSpPr>
        <p:spPr>
          <a:xfrm>
            <a:off x="6484617" y="6360676"/>
            <a:ext cx="2423164" cy="338554"/>
          </a:xfrm>
          <a:prstGeom prst="rect">
            <a:avLst/>
          </a:prstGeom>
          <a:noFill/>
        </p:spPr>
        <p:txBody>
          <a:bodyPr wrap="none" rtlCol="0">
            <a:spAutoFit/>
          </a:bodyPr>
          <a:lstStyle/>
          <a:p>
            <a:pPr algn="l"/>
            <a:r>
              <a:rPr lang="en-US" sz="1600" dirty="0">
                <a:latin typeface="Calibri" panose="020F0502020204030204" pitchFamily="34" charset="0"/>
                <a:cs typeface="Calibri" panose="020F0502020204030204" pitchFamily="34" charset="0"/>
              </a:rPr>
              <a:t>NAS Geoengineering, 2021</a:t>
            </a:r>
          </a:p>
        </p:txBody>
      </p:sp>
    </p:spTree>
    <p:extLst>
      <p:ext uri="{BB962C8B-B14F-4D97-AF65-F5344CB8AC3E}">
        <p14:creationId xmlns:p14="http://schemas.microsoft.com/office/powerpoint/2010/main" val="316959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431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03EDE-3326-9A61-5DAA-DCB2E9DFC210}"/>
              </a:ext>
            </a:extLst>
          </p:cNvPr>
          <p:cNvSpPr txBox="1"/>
          <p:nvPr/>
        </p:nvSpPr>
        <p:spPr>
          <a:xfrm>
            <a:off x="1151094" y="304800"/>
            <a:ext cx="6946773"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Benefits and hazards of solar geoengineering </a:t>
            </a:r>
          </a:p>
        </p:txBody>
      </p:sp>
      <p:sp>
        <p:nvSpPr>
          <p:cNvPr id="4" name="TextBox 3">
            <a:extLst>
              <a:ext uri="{FF2B5EF4-FFF2-40B4-BE49-F238E27FC236}">
                <a16:creationId xmlns:a16="http://schemas.microsoft.com/office/drawing/2014/main" id="{01C10B09-317A-CC78-4267-BD14515E54F7}"/>
              </a:ext>
            </a:extLst>
          </p:cNvPr>
          <p:cNvSpPr txBox="1"/>
          <p:nvPr/>
        </p:nvSpPr>
        <p:spPr>
          <a:xfrm>
            <a:off x="5867400" y="5163962"/>
            <a:ext cx="3028008"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 Geoengineering, 2021</a:t>
            </a:r>
          </a:p>
        </p:txBody>
      </p:sp>
      <p:sp>
        <p:nvSpPr>
          <p:cNvPr id="6" name="TextBox 5">
            <a:extLst>
              <a:ext uri="{FF2B5EF4-FFF2-40B4-BE49-F238E27FC236}">
                <a16:creationId xmlns:a16="http://schemas.microsoft.com/office/drawing/2014/main" id="{A0418642-14F1-35F3-2AED-6DC56E202339}"/>
              </a:ext>
            </a:extLst>
          </p:cNvPr>
          <p:cNvSpPr txBox="1"/>
          <p:nvPr/>
        </p:nvSpPr>
        <p:spPr>
          <a:xfrm>
            <a:off x="25400" y="5635131"/>
            <a:ext cx="9156930" cy="830997"/>
          </a:xfrm>
          <a:prstGeom prst="rect">
            <a:avLst/>
          </a:prstGeom>
          <a:noFill/>
        </p:spPr>
        <p:txBody>
          <a:bodyPr wrap="none" rtlCol="0">
            <a:spAutoFit/>
          </a:bodyPr>
          <a:lstStyle/>
          <a:p>
            <a:pPr algn="l"/>
            <a:r>
              <a:rPr lang="en-US" sz="2400" dirty="0">
                <a:solidFill>
                  <a:srgbClr val="C00000"/>
                </a:solidFill>
                <a:latin typeface="Calibri" panose="020F0502020204030204" pitchFamily="34" charset="0"/>
                <a:cs typeface="Calibri" panose="020F0502020204030204" pitchFamily="34" charset="0"/>
              </a:rPr>
              <a:t>Benefit: </a:t>
            </a:r>
            <a:r>
              <a:rPr lang="en-US" sz="2400" dirty="0">
                <a:solidFill>
                  <a:srgbClr val="002060"/>
                </a:solidFill>
                <a:latin typeface="Calibri" panose="020F0502020204030204" pitchFamily="34" charset="0"/>
                <a:cs typeface="Calibri" panose="020F0502020204030204" pitchFamily="34" charset="0"/>
              </a:rPr>
              <a:t>by lowering temperatures, SAI could rapidly reduce heat waves,</a:t>
            </a:r>
          </a:p>
          <a:p>
            <a:pPr algn="l"/>
            <a:r>
              <a:rPr lang="en-US" sz="2400" dirty="0">
                <a:solidFill>
                  <a:srgbClr val="002060"/>
                </a:solidFill>
                <a:latin typeface="Calibri" panose="020F0502020204030204" pitchFamily="34" charset="0"/>
                <a:cs typeface="Calibri" panose="020F0502020204030204" pitchFamily="34" charset="0"/>
              </a:rPr>
              <a:t>  storm intensities, rate of sea level rise, cryosphere melting.</a:t>
            </a:r>
          </a:p>
        </p:txBody>
      </p:sp>
      <p:sp>
        <p:nvSpPr>
          <p:cNvPr id="7" name="TextBox 6">
            <a:extLst>
              <a:ext uri="{FF2B5EF4-FFF2-40B4-BE49-F238E27FC236}">
                <a16:creationId xmlns:a16="http://schemas.microsoft.com/office/drawing/2014/main" id="{FA540157-F1CA-71D9-6F94-4C10211F3EBC}"/>
              </a:ext>
            </a:extLst>
          </p:cNvPr>
          <p:cNvSpPr txBox="1"/>
          <p:nvPr/>
        </p:nvSpPr>
        <p:spPr>
          <a:xfrm>
            <a:off x="5343404" y="6483174"/>
            <a:ext cx="3787896"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AC Jones et al., </a:t>
            </a:r>
            <a:r>
              <a:rPr lang="en-US" sz="1600" i="1" dirty="0">
                <a:solidFill>
                  <a:srgbClr val="002060"/>
                </a:solidFill>
                <a:latin typeface="Calibri" panose="020F0502020204030204" pitchFamily="34" charset="0"/>
                <a:cs typeface="Calibri" panose="020F0502020204030204" pitchFamily="34" charset="0"/>
              </a:rPr>
              <a:t>Earth’s Future 6</a:t>
            </a:r>
            <a:r>
              <a:rPr lang="en-US" sz="1600" dirty="0">
                <a:solidFill>
                  <a:srgbClr val="002060"/>
                </a:solidFill>
                <a:latin typeface="Calibri" panose="020F0502020204030204" pitchFamily="34" charset="0"/>
                <a:cs typeface="Calibri" panose="020F0502020204030204" pitchFamily="34" charset="0"/>
              </a:rPr>
              <a:t>, 230 (2018)</a:t>
            </a:r>
          </a:p>
        </p:txBody>
      </p:sp>
      <p:pic>
        <p:nvPicPr>
          <p:cNvPr id="8" name="Picture 7">
            <a:extLst>
              <a:ext uri="{FF2B5EF4-FFF2-40B4-BE49-F238E27FC236}">
                <a16:creationId xmlns:a16="http://schemas.microsoft.com/office/drawing/2014/main" id="{4E07573D-A24E-9F75-13EC-DF5FB959A916}"/>
              </a:ext>
            </a:extLst>
          </p:cNvPr>
          <p:cNvPicPr>
            <a:picLocks noChangeAspect="1"/>
          </p:cNvPicPr>
          <p:nvPr/>
        </p:nvPicPr>
        <p:blipFill>
          <a:blip r:embed="rId3"/>
          <a:stretch>
            <a:fillRect/>
          </a:stretch>
        </p:blipFill>
        <p:spPr>
          <a:xfrm>
            <a:off x="935067" y="1022507"/>
            <a:ext cx="7162800" cy="4141455"/>
          </a:xfrm>
          <a:prstGeom prst="rect">
            <a:avLst/>
          </a:prstGeom>
        </p:spPr>
      </p:pic>
    </p:spTree>
    <p:extLst>
      <p:ext uri="{BB962C8B-B14F-4D97-AF65-F5344CB8AC3E}">
        <p14:creationId xmlns:p14="http://schemas.microsoft.com/office/powerpoint/2010/main" val="4059603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7F880D-8E57-E50A-E373-9A8AA555EF9E}"/>
              </a:ext>
            </a:extLst>
          </p:cNvPr>
          <p:cNvSpPr txBox="1"/>
          <p:nvPr/>
        </p:nvSpPr>
        <p:spPr>
          <a:xfrm>
            <a:off x="1248057" y="381000"/>
            <a:ext cx="6344429"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Potential </a:t>
            </a:r>
            <a:r>
              <a:rPr lang="en-US" sz="2800" b="1" dirty="0">
                <a:solidFill>
                  <a:srgbClr val="C00000"/>
                </a:solidFill>
                <a:latin typeface="Calibri" panose="020F0502020204030204" pitchFamily="34" charset="0"/>
                <a:cs typeface="Calibri" panose="020F0502020204030204" pitchFamily="34" charset="0"/>
              </a:rPr>
              <a:t>hazards</a:t>
            </a:r>
            <a:r>
              <a:rPr lang="en-US" sz="2800" b="1" dirty="0">
                <a:solidFill>
                  <a:srgbClr val="002060"/>
                </a:solidFill>
                <a:latin typeface="Calibri" panose="020F0502020204030204" pitchFamily="34" charset="0"/>
                <a:cs typeface="Calibri" panose="020F0502020204030204" pitchFamily="34" charset="0"/>
              </a:rPr>
              <a:t> of solar geoengineering</a:t>
            </a:r>
          </a:p>
        </p:txBody>
      </p:sp>
      <p:sp>
        <p:nvSpPr>
          <p:cNvPr id="3" name="TextBox 2">
            <a:extLst>
              <a:ext uri="{FF2B5EF4-FFF2-40B4-BE49-F238E27FC236}">
                <a16:creationId xmlns:a16="http://schemas.microsoft.com/office/drawing/2014/main" id="{44C122CE-9763-0953-AABE-8767127EA64A}"/>
              </a:ext>
            </a:extLst>
          </p:cNvPr>
          <p:cNvSpPr txBox="1"/>
          <p:nvPr/>
        </p:nvSpPr>
        <p:spPr>
          <a:xfrm>
            <a:off x="457200" y="1066800"/>
            <a:ext cx="7926144" cy="5632311"/>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Change in the relative amounts of direct vs. diffuse sunlight</a:t>
            </a:r>
          </a:p>
          <a:p>
            <a:pPr algn="l"/>
            <a:r>
              <a:rPr lang="en-US" sz="2400" dirty="0">
                <a:solidFill>
                  <a:srgbClr val="002060"/>
                </a:solidFill>
                <a:latin typeface="Calibri" panose="020F0502020204030204" pitchFamily="34" charset="0"/>
                <a:cs typeface="Calibri" panose="020F0502020204030204" pitchFamily="34" charset="0"/>
              </a:rPr>
              <a:t>	-possible effects on photosynthesis, crop yields, </a:t>
            </a:r>
          </a:p>
          <a:p>
            <a:pPr algn="l"/>
            <a:r>
              <a:rPr lang="en-US" sz="2400" dirty="0">
                <a:solidFill>
                  <a:srgbClr val="002060"/>
                </a:solidFill>
                <a:latin typeface="Calibri" panose="020F0502020204030204" pitchFamily="34" charset="0"/>
                <a:cs typeface="Calibri" panose="020F0502020204030204" pitchFamily="34" charset="0"/>
              </a:rPr>
              <a:t>	    solar thermal electric power generation</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Altered precipitation patterns</a:t>
            </a:r>
          </a:p>
          <a:p>
            <a:pPr algn="l"/>
            <a:r>
              <a:rPr lang="en-US" sz="2400" dirty="0">
                <a:solidFill>
                  <a:srgbClr val="002060"/>
                </a:solidFill>
                <a:latin typeface="Calibri" panose="020F0502020204030204" pitchFamily="34" charset="0"/>
                <a:cs typeface="Calibri" panose="020F0502020204030204" pitchFamily="34" charset="0"/>
              </a:rPr>
              <a:t>	-rainfall amounts will decrease faster than would</a:t>
            </a:r>
          </a:p>
          <a:p>
            <a:pPr algn="l"/>
            <a:r>
              <a:rPr lang="en-US" sz="2400" dirty="0">
                <a:solidFill>
                  <a:srgbClr val="002060"/>
                </a:solidFill>
                <a:latin typeface="Calibri" panose="020F0502020204030204" pitchFamily="34" charset="0"/>
                <a:cs typeface="Calibri" panose="020F0502020204030204" pitchFamily="34" charset="0"/>
              </a:rPr>
              <a:t>                  be expected for a given temperature decrease</a:t>
            </a:r>
          </a:p>
          <a:p>
            <a:pPr algn="l"/>
            <a:r>
              <a:rPr lang="en-US" sz="2400" dirty="0">
                <a:solidFill>
                  <a:srgbClr val="002060"/>
                </a:solidFill>
                <a:latin typeface="Calibri" panose="020F0502020204030204" pitchFamily="34" charset="0"/>
                <a:cs typeface="Calibri" panose="020F0502020204030204" pitchFamily="34" charset="0"/>
              </a:rPr>
              <a:t>	-potentially very large regional variations</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Depletion of stratospheric ozone (</a:t>
            </a:r>
            <a:r>
              <a:rPr lang="en-US" sz="2400" i="1" dirty="0">
                <a:solidFill>
                  <a:srgbClr val="002060"/>
                </a:solidFill>
                <a:latin typeface="Calibri" panose="020F0502020204030204" pitchFamily="34" charset="0"/>
                <a:cs typeface="Calibri" panose="020F0502020204030204" pitchFamily="34" charset="0"/>
              </a:rPr>
              <a:t>SAI with sulfate aerosol</a:t>
            </a:r>
            <a:r>
              <a:rPr lang="en-US" sz="2400" dirty="0">
                <a:solidFill>
                  <a:srgbClr val="002060"/>
                </a:solidFill>
                <a:latin typeface="Calibri" panose="020F0502020204030204" pitchFamily="34" charset="0"/>
                <a:cs typeface="Calibri" panose="020F0502020204030204" pitchFamily="34" charset="0"/>
              </a:rPr>
              <a:t>)</a:t>
            </a:r>
          </a:p>
          <a:p>
            <a:pPr algn="l"/>
            <a:r>
              <a:rPr lang="en-US" sz="2400" dirty="0">
                <a:solidFill>
                  <a:srgbClr val="002060"/>
                </a:solidFill>
                <a:latin typeface="Calibri" panose="020F0502020204030204" pitchFamily="34" charset="0"/>
                <a:cs typeface="Calibri" panose="020F0502020204030204" pitchFamily="34" charset="0"/>
              </a:rPr>
              <a:t>	-complex effects on atmospheric chemistry</a:t>
            </a:r>
          </a:p>
          <a:p>
            <a:pPr algn="l"/>
            <a:r>
              <a:rPr lang="en-US" sz="2400" dirty="0">
                <a:solidFill>
                  <a:srgbClr val="002060"/>
                </a:solidFill>
                <a:latin typeface="Calibri" panose="020F0502020204030204" pitchFamily="34" charset="0"/>
                <a:cs typeface="Calibri" panose="020F0502020204030204" pitchFamily="34" charset="0"/>
              </a:rPr>
              <a:t>	-research on non-sulfur aerosols needed</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Stratosphere heating (</a:t>
            </a:r>
            <a:r>
              <a:rPr lang="en-US" sz="2400" i="1" dirty="0">
                <a:solidFill>
                  <a:srgbClr val="002060"/>
                </a:solidFill>
                <a:latin typeface="Calibri" panose="020F0502020204030204" pitchFamily="34" charset="0"/>
                <a:cs typeface="Calibri" panose="020F0502020204030204" pitchFamily="34" charset="0"/>
              </a:rPr>
              <a:t>SAI with sulfate aerosol</a:t>
            </a:r>
            <a:r>
              <a:rPr lang="en-US" sz="2400" dirty="0">
                <a:solidFill>
                  <a:srgbClr val="002060"/>
                </a:solidFill>
                <a:latin typeface="Calibri" panose="020F0502020204030204" pitchFamily="34" charset="0"/>
                <a:cs typeface="Calibri" panose="020F0502020204030204" pitchFamily="34" charset="0"/>
              </a:rPr>
              <a:t>)</a:t>
            </a:r>
          </a:p>
          <a:p>
            <a:pPr algn="l"/>
            <a:r>
              <a:rPr lang="en-US" sz="2400" dirty="0">
                <a:solidFill>
                  <a:srgbClr val="002060"/>
                </a:solidFill>
                <a:latin typeface="Calibri" panose="020F0502020204030204" pitchFamily="34" charset="0"/>
                <a:cs typeface="Calibri" panose="020F0502020204030204" pitchFamily="34" charset="0"/>
              </a:rPr>
              <a:t>	-sulfate aerosol particles absorb radiation</a:t>
            </a:r>
          </a:p>
        </p:txBody>
      </p:sp>
    </p:spTree>
    <p:extLst>
      <p:ext uri="{BB962C8B-B14F-4D97-AF65-F5344CB8AC3E}">
        <p14:creationId xmlns:p14="http://schemas.microsoft.com/office/powerpoint/2010/main" val="1546982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03EDE-3326-9A61-5DAA-DCB2E9DFC210}"/>
              </a:ext>
            </a:extLst>
          </p:cNvPr>
          <p:cNvSpPr txBox="1"/>
          <p:nvPr/>
        </p:nvSpPr>
        <p:spPr>
          <a:xfrm>
            <a:off x="1138394" y="161857"/>
            <a:ext cx="6946773"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Benefits and hazards of solar geoengineering </a:t>
            </a:r>
          </a:p>
        </p:txBody>
      </p:sp>
      <p:sp>
        <p:nvSpPr>
          <p:cNvPr id="4" name="TextBox 3">
            <a:extLst>
              <a:ext uri="{FF2B5EF4-FFF2-40B4-BE49-F238E27FC236}">
                <a16:creationId xmlns:a16="http://schemas.microsoft.com/office/drawing/2014/main" id="{01C10B09-317A-CC78-4267-BD14515E54F7}"/>
              </a:ext>
            </a:extLst>
          </p:cNvPr>
          <p:cNvSpPr txBox="1"/>
          <p:nvPr/>
        </p:nvSpPr>
        <p:spPr>
          <a:xfrm>
            <a:off x="6248400" y="4975730"/>
            <a:ext cx="2423164"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NAS Geoengineering, 2021</a:t>
            </a:r>
          </a:p>
        </p:txBody>
      </p:sp>
      <p:sp>
        <p:nvSpPr>
          <p:cNvPr id="6" name="TextBox 5">
            <a:extLst>
              <a:ext uri="{FF2B5EF4-FFF2-40B4-BE49-F238E27FC236}">
                <a16:creationId xmlns:a16="http://schemas.microsoft.com/office/drawing/2014/main" id="{A0418642-14F1-35F3-2AED-6DC56E202339}"/>
              </a:ext>
            </a:extLst>
          </p:cNvPr>
          <p:cNvSpPr txBox="1"/>
          <p:nvPr/>
        </p:nvSpPr>
        <p:spPr>
          <a:xfrm>
            <a:off x="538542" y="5361602"/>
            <a:ext cx="7905049" cy="1200329"/>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Potential effects on ecosystem health, agricultural yields,</a:t>
            </a:r>
          </a:p>
          <a:p>
            <a:pPr algn="l"/>
            <a:r>
              <a:rPr lang="en-US" sz="2400" dirty="0">
                <a:solidFill>
                  <a:srgbClr val="002060"/>
                </a:solidFill>
                <a:latin typeface="Calibri" panose="020F0502020204030204" pitchFamily="34" charset="0"/>
                <a:cs typeface="Calibri" panose="020F0502020204030204" pitchFamily="34" charset="0"/>
              </a:rPr>
              <a:t>  human health </a:t>
            </a:r>
            <a:r>
              <a:rPr lang="en-US" sz="2400" dirty="0">
                <a:solidFill>
                  <a:srgbClr val="C00000"/>
                </a:solidFill>
                <a:latin typeface="Calibri" panose="020F0502020204030204" pitchFamily="34" charset="0"/>
                <a:cs typeface="Calibri" panose="020F0502020204030204" pitchFamily="34" charset="0"/>
              </a:rPr>
              <a:t>unclear</a:t>
            </a:r>
            <a:r>
              <a:rPr lang="en-US" sz="2400" dirty="0">
                <a:solidFill>
                  <a:srgbClr val="002060"/>
                </a:solidFill>
                <a:latin typeface="Calibri" panose="020F0502020204030204" pitchFamily="34" charset="0"/>
                <a:cs typeface="Calibri" panose="020F0502020204030204" pitchFamily="34" charset="0"/>
              </a:rPr>
              <a:t>; model-dependent. Effects may be </a:t>
            </a:r>
          </a:p>
          <a:p>
            <a:pPr algn="l"/>
            <a:r>
              <a:rPr lang="en-US" sz="2400" dirty="0">
                <a:solidFill>
                  <a:srgbClr val="002060"/>
                </a:solidFill>
                <a:latin typeface="Calibri" panose="020F0502020204030204" pitchFamily="34" charset="0"/>
                <a:cs typeface="Calibri" panose="020F0502020204030204" pitchFamily="34" charset="0"/>
              </a:rPr>
              <a:t>  smaller than those already brought about by climate change.</a:t>
            </a:r>
          </a:p>
        </p:txBody>
      </p:sp>
      <p:pic>
        <p:nvPicPr>
          <p:cNvPr id="8" name="Picture 7">
            <a:extLst>
              <a:ext uri="{FF2B5EF4-FFF2-40B4-BE49-F238E27FC236}">
                <a16:creationId xmlns:a16="http://schemas.microsoft.com/office/drawing/2014/main" id="{4E07573D-A24E-9F75-13EC-DF5FB959A916}"/>
              </a:ext>
            </a:extLst>
          </p:cNvPr>
          <p:cNvPicPr>
            <a:picLocks noChangeAspect="1"/>
          </p:cNvPicPr>
          <p:nvPr/>
        </p:nvPicPr>
        <p:blipFill>
          <a:blip r:embed="rId3"/>
          <a:stretch>
            <a:fillRect/>
          </a:stretch>
        </p:blipFill>
        <p:spPr>
          <a:xfrm>
            <a:off x="909667" y="818041"/>
            <a:ext cx="7162800" cy="4141455"/>
          </a:xfrm>
          <a:prstGeom prst="rect">
            <a:avLst/>
          </a:prstGeom>
        </p:spPr>
      </p:pic>
    </p:spTree>
    <p:extLst>
      <p:ext uri="{BB962C8B-B14F-4D97-AF65-F5344CB8AC3E}">
        <p14:creationId xmlns:p14="http://schemas.microsoft.com/office/powerpoint/2010/main" val="201916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gh albedo vs low albedo - Earth Science Stack Exchange">
            <a:extLst>
              <a:ext uri="{FF2B5EF4-FFF2-40B4-BE49-F238E27FC236}">
                <a16:creationId xmlns:a16="http://schemas.microsoft.com/office/drawing/2014/main" id="{9BF00EBE-288B-0A91-62ED-459A3A4FF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3" y="1143000"/>
            <a:ext cx="5117422" cy="3515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3664D3-0E46-5673-48B5-F637853BFCD5}"/>
              </a:ext>
            </a:extLst>
          </p:cNvPr>
          <p:cNvSpPr txBox="1"/>
          <p:nvPr/>
        </p:nvSpPr>
        <p:spPr>
          <a:xfrm>
            <a:off x="2803855" y="304800"/>
            <a:ext cx="3536289"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Earth’s energy balance</a:t>
            </a:r>
          </a:p>
        </p:txBody>
      </p:sp>
      <p:sp>
        <p:nvSpPr>
          <p:cNvPr id="4" name="TextBox 3">
            <a:extLst>
              <a:ext uri="{FF2B5EF4-FFF2-40B4-BE49-F238E27FC236}">
                <a16:creationId xmlns:a16="http://schemas.microsoft.com/office/drawing/2014/main" id="{E51E03B4-5E0A-B25B-468C-4B28B9001EEB}"/>
              </a:ext>
            </a:extLst>
          </p:cNvPr>
          <p:cNvSpPr txBox="1"/>
          <p:nvPr/>
        </p:nvSpPr>
        <p:spPr>
          <a:xfrm>
            <a:off x="141523" y="4983540"/>
            <a:ext cx="8705588" cy="1569660"/>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High-energy sunlight (visible and ultraviolet) strikes Earth</a:t>
            </a:r>
          </a:p>
          <a:p>
            <a:pPr marL="342900" indent="-342900" algn="l">
              <a:buFont typeface="Arial" panose="020B0604020202020204" pitchFamily="34" charset="0"/>
              <a:buChar char="•"/>
            </a:pPr>
            <a:r>
              <a:rPr lang="en-US" sz="2400" i="1" dirty="0">
                <a:solidFill>
                  <a:srgbClr val="C00000"/>
                </a:solidFill>
                <a:latin typeface="Calibri" panose="020F0502020204030204" pitchFamily="34" charset="0"/>
                <a:cs typeface="Calibri" panose="020F0502020204030204" pitchFamily="34" charset="0"/>
              </a:rPr>
              <a:t>Earthlight</a:t>
            </a:r>
            <a:r>
              <a:rPr lang="en-US" sz="2400" dirty="0">
                <a:solidFill>
                  <a:srgbClr val="002060"/>
                </a:solidFill>
                <a:latin typeface="Calibri" panose="020F0502020204030204" pitchFamily="34" charset="0"/>
                <a:cs typeface="Calibri" panose="020F0502020204030204" pitchFamily="34" charset="0"/>
              </a:rPr>
              <a:t> shines back into space (low energy infrared) </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When input energy = output energy </a:t>
            </a:r>
            <a:r>
              <a:rPr lang="en-US" sz="2400" dirty="0">
                <a:solidFill>
                  <a:srgbClr val="002060"/>
                </a:solidFill>
                <a:latin typeface="Calibri" panose="020F0502020204030204" pitchFamily="34" charset="0"/>
                <a:cs typeface="Calibri" panose="020F0502020204030204" pitchFamily="34" charset="0"/>
                <a:sym typeface="Wingdings" pitchFamily="2" charset="2"/>
              </a:rPr>
              <a:t> constant temperature </a:t>
            </a:r>
          </a:p>
          <a:p>
            <a:pPr marL="342900" indent="-342900" algn="l">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sym typeface="Wingdings" pitchFamily="2" charset="2"/>
              </a:rPr>
              <a:t>MORE</a:t>
            </a:r>
            <a:r>
              <a:rPr lang="en-US" sz="2400" dirty="0">
                <a:solidFill>
                  <a:srgbClr val="002060"/>
                </a:solidFill>
                <a:latin typeface="Calibri" panose="020F0502020204030204" pitchFamily="34" charset="0"/>
                <a:cs typeface="Calibri" panose="020F0502020204030204" pitchFamily="34" charset="0"/>
                <a:sym typeface="Wingdings" pitchFamily="2" charset="2"/>
              </a:rPr>
              <a:t> greenhouse gas absorbs Earthlight  </a:t>
            </a:r>
            <a:r>
              <a:rPr lang="en-US" sz="2400" dirty="0">
                <a:solidFill>
                  <a:srgbClr val="C00000"/>
                </a:solidFill>
                <a:latin typeface="Calibri" panose="020F0502020204030204" pitchFamily="34" charset="0"/>
                <a:cs typeface="Calibri" panose="020F0502020204030204" pitchFamily="34" charset="0"/>
                <a:sym typeface="Wingdings" pitchFamily="2" charset="2"/>
              </a:rPr>
              <a:t>ENERGY IMBALANCE</a:t>
            </a:r>
            <a:endParaRPr lang="en-US" sz="2400" dirty="0">
              <a:solidFill>
                <a:srgbClr val="C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049135A-C1B2-BE43-F061-C8CC2CB25B08}"/>
              </a:ext>
            </a:extLst>
          </p:cNvPr>
          <p:cNvSpPr txBox="1"/>
          <p:nvPr/>
        </p:nvSpPr>
        <p:spPr>
          <a:xfrm>
            <a:off x="2971800" y="1676400"/>
            <a:ext cx="1070229" cy="461665"/>
          </a:xfrm>
          <a:prstGeom prst="rect">
            <a:avLst/>
          </a:prstGeom>
          <a:noFill/>
        </p:spPr>
        <p:txBody>
          <a:bodyPr wrap="none" rtlCol="0">
            <a:spAutoFit/>
          </a:bodyPr>
          <a:lstStyle/>
          <a:p>
            <a:pPr algn="l"/>
            <a:r>
              <a:rPr lang="en-US" sz="2400" dirty="0">
                <a:solidFill>
                  <a:srgbClr val="FFFF00"/>
                </a:solidFill>
                <a:latin typeface="Calibri" panose="020F0502020204030204" pitchFamily="34" charset="0"/>
                <a:cs typeface="Calibri" panose="020F0502020204030204" pitchFamily="34" charset="0"/>
              </a:rPr>
              <a:t>UV, VIS</a:t>
            </a:r>
          </a:p>
        </p:txBody>
      </p:sp>
      <p:sp>
        <p:nvSpPr>
          <p:cNvPr id="6" name="TextBox 5">
            <a:extLst>
              <a:ext uri="{FF2B5EF4-FFF2-40B4-BE49-F238E27FC236}">
                <a16:creationId xmlns:a16="http://schemas.microsoft.com/office/drawing/2014/main" id="{11467729-BA4A-ABC8-01FF-BB3A95F9429F}"/>
              </a:ext>
            </a:extLst>
          </p:cNvPr>
          <p:cNvSpPr txBox="1"/>
          <p:nvPr/>
        </p:nvSpPr>
        <p:spPr>
          <a:xfrm>
            <a:off x="6248400" y="1676400"/>
            <a:ext cx="428322" cy="461665"/>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IR</a:t>
            </a:r>
          </a:p>
        </p:txBody>
      </p:sp>
      <p:sp>
        <p:nvSpPr>
          <p:cNvPr id="7" name="TextBox 6">
            <a:extLst>
              <a:ext uri="{FF2B5EF4-FFF2-40B4-BE49-F238E27FC236}">
                <a16:creationId xmlns:a16="http://schemas.microsoft.com/office/drawing/2014/main" id="{36E1FC6F-4577-36C5-00B7-7B9FA0D930BE}"/>
              </a:ext>
            </a:extLst>
          </p:cNvPr>
          <p:cNvSpPr txBox="1"/>
          <p:nvPr/>
        </p:nvSpPr>
        <p:spPr>
          <a:xfrm>
            <a:off x="7070055" y="3285803"/>
            <a:ext cx="1921295" cy="1384995"/>
          </a:xfrm>
          <a:prstGeom prst="rect">
            <a:avLst/>
          </a:prstGeom>
          <a:noFill/>
        </p:spPr>
        <p:txBody>
          <a:bodyPr wrap="none" rtlCol="0">
            <a:spAutoFit/>
          </a:bodyPr>
          <a:lstStyle/>
          <a:p>
            <a:pPr algn="l"/>
            <a:r>
              <a:rPr lang="en-US" sz="2800" b="1" dirty="0">
                <a:solidFill>
                  <a:srgbClr val="FF0000"/>
                </a:solidFill>
                <a:latin typeface="Calibri" panose="020F0502020204030204" pitchFamily="34" charset="0"/>
                <a:cs typeface="Calibri" panose="020F0502020204030204" pitchFamily="34" charset="0"/>
              </a:rPr>
              <a:t>Earthlight</a:t>
            </a:r>
          </a:p>
          <a:p>
            <a:pPr algn="l"/>
            <a:r>
              <a:rPr lang="en-US" sz="2800" b="1" dirty="0">
                <a:solidFill>
                  <a:srgbClr val="FF0000"/>
                </a:solidFill>
                <a:latin typeface="Calibri" panose="020F0502020204030204" pitchFamily="34" charset="0"/>
                <a:cs typeface="Calibri" panose="020F0502020204030204" pitchFamily="34" charset="0"/>
              </a:rPr>
              <a:t>[long wave-</a:t>
            </a:r>
          </a:p>
          <a:p>
            <a:pPr algn="l"/>
            <a:r>
              <a:rPr lang="en-US" sz="2800" b="1" dirty="0">
                <a:solidFill>
                  <a:srgbClr val="FF0000"/>
                </a:solidFill>
                <a:latin typeface="Calibri" panose="020F0502020204030204" pitchFamily="34" charset="0"/>
                <a:cs typeface="Calibri" panose="020F0502020204030204" pitchFamily="34" charset="0"/>
              </a:rPr>
              <a:t>    length]</a:t>
            </a:r>
          </a:p>
        </p:txBody>
      </p:sp>
      <p:sp>
        <p:nvSpPr>
          <p:cNvPr id="8" name="TextBox 7">
            <a:extLst>
              <a:ext uri="{FF2B5EF4-FFF2-40B4-BE49-F238E27FC236}">
                <a16:creationId xmlns:a16="http://schemas.microsoft.com/office/drawing/2014/main" id="{5AD79F06-E8A1-5E8B-B0A8-0C6927C2D41A}"/>
              </a:ext>
            </a:extLst>
          </p:cNvPr>
          <p:cNvSpPr txBox="1"/>
          <p:nvPr/>
        </p:nvSpPr>
        <p:spPr>
          <a:xfrm>
            <a:off x="388196" y="1381780"/>
            <a:ext cx="1399614" cy="523220"/>
          </a:xfrm>
          <a:prstGeom prst="rect">
            <a:avLst/>
          </a:prstGeom>
          <a:noFill/>
        </p:spPr>
        <p:txBody>
          <a:bodyPr wrap="none" rtlCol="0">
            <a:spAutoFit/>
          </a:bodyPr>
          <a:lstStyle/>
          <a:p>
            <a:pPr algn="l"/>
            <a:r>
              <a:rPr lang="en-US" sz="2800" b="1" dirty="0">
                <a:solidFill>
                  <a:srgbClr val="FFC000"/>
                </a:solidFill>
                <a:latin typeface="Calibri" panose="020F0502020204030204" pitchFamily="34" charset="0"/>
                <a:cs typeface="Calibri" panose="020F0502020204030204" pitchFamily="34" charset="0"/>
              </a:rPr>
              <a:t>Sunlight</a:t>
            </a:r>
          </a:p>
        </p:txBody>
      </p:sp>
    </p:spTree>
    <p:extLst>
      <p:ext uri="{BB962C8B-B14F-4D97-AF65-F5344CB8AC3E}">
        <p14:creationId xmlns:p14="http://schemas.microsoft.com/office/powerpoint/2010/main" val="268898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078E6-8450-3735-2E25-33AB7A296F39}"/>
              </a:ext>
            </a:extLst>
          </p:cNvPr>
          <p:cNvPicPr>
            <a:picLocks noChangeAspect="1"/>
          </p:cNvPicPr>
          <p:nvPr/>
        </p:nvPicPr>
        <p:blipFill>
          <a:blip r:embed="rId3"/>
          <a:stretch>
            <a:fillRect/>
          </a:stretch>
        </p:blipFill>
        <p:spPr>
          <a:xfrm>
            <a:off x="152400" y="169778"/>
            <a:ext cx="2095500" cy="1143000"/>
          </a:xfrm>
          <a:prstGeom prst="rect">
            <a:avLst/>
          </a:prstGeom>
        </p:spPr>
      </p:pic>
      <p:sp>
        <p:nvSpPr>
          <p:cNvPr id="3" name="TextBox 2">
            <a:extLst>
              <a:ext uri="{FF2B5EF4-FFF2-40B4-BE49-F238E27FC236}">
                <a16:creationId xmlns:a16="http://schemas.microsoft.com/office/drawing/2014/main" id="{739C8854-AC22-D728-283B-FC897025EF41}"/>
              </a:ext>
            </a:extLst>
          </p:cNvPr>
          <p:cNvSpPr txBox="1"/>
          <p:nvPr/>
        </p:nvSpPr>
        <p:spPr>
          <a:xfrm>
            <a:off x="2590800" y="418371"/>
            <a:ext cx="5425524"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Opposition to solar geoengineering</a:t>
            </a:r>
          </a:p>
        </p:txBody>
      </p:sp>
      <p:sp>
        <p:nvSpPr>
          <p:cNvPr id="4" name="TextBox 3">
            <a:extLst>
              <a:ext uri="{FF2B5EF4-FFF2-40B4-BE49-F238E27FC236}">
                <a16:creationId xmlns:a16="http://schemas.microsoft.com/office/drawing/2014/main" id="{2E50A484-9427-644A-7C69-0E1FDA139BCE}"/>
              </a:ext>
            </a:extLst>
          </p:cNvPr>
          <p:cNvSpPr txBox="1"/>
          <p:nvPr/>
        </p:nvSpPr>
        <p:spPr>
          <a:xfrm>
            <a:off x="152400" y="6151314"/>
            <a:ext cx="8153400" cy="646331"/>
          </a:xfrm>
          <a:prstGeom prst="rect">
            <a:avLst/>
          </a:prstGeom>
          <a:noFill/>
        </p:spPr>
        <p:txBody>
          <a:bodyPr wrap="square" rtlCol="0">
            <a:spAutoFit/>
          </a:bodyPr>
          <a:lstStyle/>
          <a:p>
            <a:pPr algn="l"/>
            <a:r>
              <a:rPr lang="en-US" dirty="0">
                <a:solidFill>
                  <a:srgbClr val="002060"/>
                </a:solidFill>
                <a:latin typeface="Calibri" panose="020F0502020204030204" pitchFamily="34" charset="0"/>
                <a:cs typeface="Calibri" panose="020F0502020204030204" pitchFamily="34" charset="0"/>
              </a:rPr>
              <a:t>Solar Engineering Non-Use Agreement Initiative, Solar Engineering Myths Debunked. </a:t>
            </a:r>
          </a:p>
          <a:p>
            <a:pPr algn="l"/>
            <a:r>
              <a:rPr lang="en-US" dirty="0">
                <a:solidFill>
                  <a:srgbClr val="002060"/>
                </a:solidFill>
                <a:latin typeface="Calibri" panose="020F0502020204030204" pitchFamily="34" charset="0"/>
                <a:cs typeface="Calibri" panose="020F0502020204030204" pitchFamily="34" charset="0"/>
              </a:rPr>
              <a:t>Briefing Note #1, January 2023.</a:t>
            </a:r>
          </a:p>
        </p:txBody>
      </p:sp>
      <p:sp>
        <p:nvSpPr>
          <p:cNvPr id="5" name="TextBox 4">
            <a:extLst>
              <a:ext uri="{FF2B5EF4-FFF2-40B4-BE49-F238E27FC236}">
                <a16:creationId xmlns:a16="http://schemas.microsoft.com/office/drawing/2014/main" id="{9EFEA3E7-7A9C-5CE1-553E-4DE876393E64}"/>
              </a:ext>
            </a:extLst>
          </p:cNvPr>
          <p:cNvSpPr txBox="1"/>
          <p:nvPr/>
        </p:nvSpPr>
        <p:spPr>
          <a:xfrm>
            <a:off x="723959" y="1590597"/>
            <a:ext cx="7919412" cy="4524315"/>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Calls for immediate negotiation of an International Non-Use</a:t>
            </a:r>
          </a:p>
          <a:p>
            <a:pPr algn="l"/>
            <a:r>
              <a:rPr lang="en-US" sz="2400" i="1" dirty="0">
                <a:solidFill>
                  <a:srgbClr val="C00000"/>
                </a:solidFill>
                <a:latin typeface="Calibri" panose="020F0502020204030204" pitchFamily="34" charset="0"/>
                <a:cs typeface="Calibri" panose="020F0502020204030204" pitchFamily="34" charset="0"/>
              </a:rPr>
              <a:t>  Agreement, signed so far by 430 academics from 61 countries</a:t>
            </a:r>
          </a:p>
          <a:p>
            <a:pPr algn="l"/>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Prohibit state funding of solar geoengineering technology</a:t>
            </a:r>
          </a:p>
          <a:p>
            <a:pPr algn="l"/>
            <a:r>
              <a:rPr lang="en-US" sz="2400" dirty="0">
                <a:solidFill>
                  <a:srgbClr val="002060"/>
                </a:solidFill>
                <a:latin typeface="Calibri" panose="020F0502020204030204" pitchFamily="34" charset="0"/>
                <a:cs typeface="Calibri" panose="020F0502020204030204" pitchFamily="34" charset="0"/>
              </a:rPr>
              <a:t>     without affecting basic climate research</a:t>
            </a:r>
          </a:p>
          <a:p>
            <a:pPr marL="342900" indent="-342900" algn="l">
              <a:buFont typeface="Arial" panose="020B0604020202020204" pitchFamily="34" charset="0"/>
              <a:buChar char="•"/>
            </a:pPr>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Ban all outdoor experiments and deployment</a:t>
            </a:r>
          </a:p>
          <a:p>
            <a:pPr marL="342900" indent="-342900" algn="l">
              <a:buFont typeface="Arial" panose="020B0604020202020204" pitchFamily="34" charset="0"/>
              <a:buChar char="•"/>
            </a:pPr>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Deny patent rights for solar geoengineering technology</a:t>
            </a:r>
          </a:p>
          <a:p>
            <a:pPr marL="342900" indent="-342900" algn="l">
              <a:buFont typeface="Arial" panose="020B0604020202020204" pitchFamily="34" charset="0"/>
              <a:buChar char="•"/>
            </a:pPr>
            <a:endParaRPr lang="en-US" sz="2400" dirty="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Object to future institutionalization as an allowed</a:t>
            </a:r>
          </a:p>
          <a:p>
            <a:pPr algn="l"/>
            <a:r>
              <a:rPr lang="en-US" sz="2400" dirty="0">
                <a:solidFill>
                  <a:srgbClr val="002060"/>
                </a:solidFill>
                <a:latin typeface="Calibri" panose="020F0502020204030204" pitchFamily="34" charset="0"/>
                <a:cs typeface="Calibri" panose="020F0502020204030204" pitchFamily="34" charset="0"/>
              </a:rPr>
              <a:t>     international policy mechanism </a:t>
            </a:r>
          </a:p>
        </p:txBody>
      </p:sp>
    </p:spTree>
    <p:extLst>
      <p:ext uri="{BB962C8B-B14F-4D97-AF65-F5344CB8AC3E}">
        <p14:creationId xmlns:p14="http://schemas.microsoft.com/office/powerpoint/2010/main" val="2916726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078E6-8450-3735-2E25-33AB7A296F39}"/>
              </a:ext>
            </a:extLst>
          </p:cNvPr>
          <p:cNvPicPr>
            <a:picLocks noChangeAspect="1"/>
          </p:cNvPicPr>
          <p:nvPr/>
        </p:nvPicPr>
        <p:blipFill>
          <a:blip r:embed="rId3"/>
          <a:stretch>
            <a:fillRect/>
          </a:stretch>
        </p:blipFill>
        <p:spPr>
          <a:xfrm>
            <a:off x="152400" y="172567"/>
            <a:ext cx="2095500" cy="1143000"/>
          </a:xfrm>
          <a:prstGeom prst="rect">
            <a:avLst/>
          </a:prstGeom>
        </p:spPr>
      </p:pic>
      <p:sp>
        <p:nvSpPr>
          <p:cNvPr id="3" name="TextBox 2">
            <a:extLst>
              <a:ext uri="{FF2B5EF4-FFF2-40B4-BE49-F238E27FC236}">
                <a16:creationId xmlns:a16="http://schemas.microsoft.com/office/drawing/2014/main" id="{739C8854-AC22-D728-283B-FC897025EF41}"/>
              </a:ext>
            </a:extLst>
          </p:cNvPr>
          <p:cNvSpPr txBox="1"/>
          <p:nvPr/>
        </p:nvSpPr>
        <p:spPr>
          <a:xfrm>
            <a:off x="2819400" y="476638"/>
            <a:ext cx="4280916"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Why a non-use agreement?</a:t>
            </a:r>
          </a:p>
        </p:txBody>
      </p:sp>
      <p:sp>
        <p:nvSpPr>
          <p:cNvPr id="4" name="TextBox 3">
            <a:extLst>
              <a:ext uri="{FF2B5EF4-FFF2-40B4-BE49-F238E27FC236}">
                <a16:creationId xmlns:a16="http://schemas.microsoft.com/office/drawing/2014/main" id="{2E50A484-9427-644A-7C69-0E1FDA139BCE}"/>
              </a:ext>
            </a:extLst>
          </p:cNvPr>
          <p:cNvSpPr txBox="1"/>
          <p:nvPr/>
        </p:nvSpPr>
        <p:spPr>
          <a:xfrm>
            <a:off x="152400" y="6151314"/>
            <a:ext cx="8153400" cy="646331"/>
          </a:xfrm>
          <a:prstGeom prst="rect">
            <a:avLst/>
          </a:prstGeom>
          <a:noFill/>
        </p:spPr>
        <p:txBody>
          <a:bodyPr wrap="square" rtlCol="0">
            <a:spAutoFit/>
          </a:bodyPr>
          <a:lstStyle/>
          <a:p>
            <a:pPr algn="l"/>
            <a:r>
              <a:rPr lang="en-US" dirty="0">
                <a:solidFill>
                  <a:srgbClr val="002060"/>
                </a:solidFill>
                <a:latin typeface="Calibri" panose="020F0502020204030204" pitchFamily="34" charset="0"/>
                <a:cs typeface="Calibri" panose="020F0502020204030204" pitchFamily="34" charset="0"/>
              </a:rPr>
              <a:t>Solar Engineering Non-Use Agreement Initiative, Solar Engineering Myths Debunked. </a:t>
            </a:r>
          </a:p>
          <a:p>
            <a:pPr algn="l"/>
            <a:r>
              <a:rPr lang="en-US" dirty="0">
                <a:solidFill>
                  <a:srgbClr val="002060"/>
                </a:solidFill>
                <a:latin typeface="Calibri" panose="020F0502020204030204" pitchFamily="34" charset="0"/>
                <a:cs typeface="Calibri" panose="020F0502020204030204" pitchFamily="34" charset="0"/>
              </a:rPr>
              <a:t>Briefing Note #1, January 2023.</a:t>
            </a:r>
          </a:p>
        </p:txBody>
      </p:sp>
      <p:sp>
        <p:nvSpPr>
          <p:cNvPr id="5" name="TextBox 4">
            <a:extLst>
              <a:ext uri="{FF2B5EF4-FFF2-40B4-BE49-F238E27FC236}">
                <a16:creationId xmlns:a16="http://schemas.microsoft.com/office/drawing/2014/main" id="{9EFEA3E7-7A9C-5CE1-553E-4DE876393E64}"/>
              </a:ext>
            </a:extLst>
          </p:cNvPr>
          <p:cNvSpPr txBox="1"/>
          <p:nvPr/>
        </p:nvSpPr>
        <p:spPr>
          <a:xfrm>
            <a:off x="303908" y="1471283"/>
            <a:ext cx="8438400" cy="4524315"/>
          </a:xfrm>
          <a:prstGeom prst="rect">
            <a:avLst/>
          </a:prstGeom>
          <a:noFill/>
        </p:spPr>
        <p:txBody>
          <a:bodyPr wrap="none" rtlCol="0">
            <a:spAutoFit/>
          </a:bodyPr>
          <a:lstStyle/>
          <a:p>
            <a:pPr algn="l"/>
            <a:r>
              <a:rPr lang="en-US" sz="2400" i="1" dirty="0">
                <a:solidFill>
                  <a:srgbClr val="C00000"/>
                </a:solidFill>
                <a:latin typeface="Calibri" panose="020F0502020204030204" pitchFamily="34" charset="0"/>
                <a:cs typeface="Calibri" panose="020F0502020204030204" pitchFamily="34" charset="0"/>
              </a:rPr>
              <a:t>Huge ecological threats, massive humanitarian risks for the</a:t>
            </a:r>
          </a:p>
          <a:p>
            <a:pPr algn="l"/>
            <a:r>
              <a:rPr lang="en-US" sz="2400" i="1" dirty="0">
                <a:solidFill>
                  <a:srgbClr val="C00000"/>
                </a:solidFill>
                <a:latin typeface="Calibri" panose="020F0502020204030204" pitchFamily="34" charset="0"/>
                <a:cs typeface="Calibri" panose="020F0502020204030204" pitchFamily="34" charset="0"/>
              </a:rPr>
              <a:t>    most vulnerable, and fundamental geopolitical challenges</a:t>
            </a:r>
          </a:p>
          <a:p>
            <a:pPr algn="l"/>
            <a:endParaRPr lang="en-US" sz="2400" i="1" dirty="0">
              <a:solidFill>
                <a:srgbClr val="C0000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Reduces the urgency for socioeconomic transformation in</a:t>
            </a:r>
          </a:p>
          <a:p>
            <a:pPr algn="l"/>
            <a:r>
              <a:rPr lang="en-US" sz="2400" dirty="0">
                <a:solidFill>
                  <a:srgbClr val="002060"/>
                </a:solidFill>
                <a:latin typeface="Calibri" panose="020F0502020204030204" pitchFamily="34" charset="0"/>
                <a:cs typeface="Calibri" panose="020F0502020204030204" pitchFamily="34" charset="0"/>
              </a:rPr>
              <a:t>    the Global North. Reinforces the marginalization of</a:t>
            </a:r>
          </a:p>
          <a:p>
            <a:pPr algn="l"/>
            <a:r>
              <a:rPr lang="en-US" sz="2400" dirty="0">
                <a:solidFill>
                  <a:srgbClr val="002060"/>
                </a:solidFill>
                <a:latin typeface="Calibri" panose="020F0502020204030204" pitchFamily="34" charset="0"/>
                <a:cs typeface="Calibri" panose="020F0502020204030204" pitchFamily="34" charset="0"/>
              </a:rPr>
              <a:t>    vulnerable peoples and concentrates existing power. </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Limited outdoor experiments would not be informative, and</a:t>
            </a:r>
          </a:p>
          <a:p>
            <a:pPr algn="l"/>
            <a:r>
              <a:rPr lang="en-US" sz="2400" dirty="0">
                <a:solidFill>
                  <a:srgbClr val="002060"/>
                </a:solidFill>
                <a:latin typeface="Calibri" panose="020F0502020204030204" pitchFamily="34" charset="0"/>
                <a:cs typeface="Calibri" panose="020F0502020204030204" pitchFamily="34" charset="0"/>
              </a:rPr>
              <a:t>    any beginning is dangerous. The slippery slope is real.</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Stable international governance is implausible. Well-intentioned</a:t>
            </a:r>
          </a:p>
          <a:p>
            <a:pPr algn="l"/>
            <a:r>
              <a:rPr lang="en-US" sz="2400" dirty="0">
                <a:solidFill>
                  <a:srgbClr val="002060"/>
                </a:solidFill>
                <a:latin typeface="Calibri" panose="020F0502020204030204" pitchFamily="34" charset="0"/>
                <a:cs typeface="Calibri" panose="020F0502020204030204" pitchFamily="34" charset="0"/>
              </a:rPr>
              <a:t>   scientists will not control deployment. Unilateral action possible.</a:t>
            </a:r>
          </a:p>
        </p:txBody>
      </p:sp>
    </p:spTree>
    <p:extLst>
      <p:ext uri="{BB962C8B-B14F-4D97-AF65-F5344CB8AC3E}">
        <p14:creationId xmlns:p14="http://schemas.microsoft.com/office/powerpoint/2010/main" val="1980336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C8854-AC22-D728-283B-FC897025EF41}"/>
              </a:ext>
            </a:extLst>
          </p:cNvPr>
          <p:cNvSpPr txBox="1"/>
          <p:nvPr/>
        </p:nvSpPr>
        <p:spPr>
          <a:xfrm>
            <a:off x="1143000" y="990600"/>
            <a:ext cx="7010400" cy="523220"/>
          </a:xfrm>
          <a:prstGeom prst="rect">
            <a:avLst/>
          </a:prstGeom>
          <a:noFill/>
        </p:spPr>
        <p:txBody>
          <a:bodyPr wrap="square" rtlCol="0">
            <a:spAutoFit/>
          </a:bodyPr>
          <a:lstStyle/>
          <a:p>
            <a:pPr algn="l"/>
            <a:r>
              <a:rPr lang="en-US" sz="2800" b="1" dirty="0">
                <a:solidFill>
                  <a:srgbClr val="002060"/>
                </a:solidFill>
                <a:latin typeface="Calibri" panose="020F0502020204030204" pitchFamily="34" charset="0"/>
                <a:cs typeface="Calibri" panose="020F0502020204030204" pitchFamily="34" charset="0"/>
              </a:rPr>
              <a:t>More arguments for the Non-use Agreement</a:t>
            </a:r>
          </a:p>
        </p:txBody>
      </p:sp>
      <p:sp>
        <p:nvSpPr>
          <p:cNvPr id="4" name="TextBox 3">
            <a:extLst>
              <a:ext uri="{FF2B5EF4-FFF2-40B4-BE49-F238E27FC236}">
                <a16:creationId xmlns:a16="http://schemas.microsoft.com/office/drawing/2014/main" id="{2E50A484-9427-644A-7C69-0E1FDA139BCE}"/>
              </a:ext>
            </a:extLst>
          </p:cNvPr>
          <p:cNvSpPr txBox="1"/>
          <p:nvPr/>
        </p:nvSpPr>
        <p:spPr>
          <a:xfrm>
            <a:off x="152400" y="6151314"/>
            <a:ext cx="8153400" cy="646331"/>
          </a:xfrm>
          <a:prstGeom prst="rect">
            <a:avLst/>
          </a:prstGeom>
          <a:noFill/>
        </p:spPr>
        <p:txBody>
          <a:bodyPr wrap="square" rtlCol="0">
            <a:spAutoFit/>
          </a:bodyPr>
          <a:lstStyle/>
          <a:p>
            <a:pPr algn="l"/>
            <a:r>
              <a:rPr lang="en-US" dirty="0">
                <a:solidFill>
                  <a:srgbClr val="002060"/>
                </a:solidFill>
                <a:latin typeface="Calibri" panose="020F0502020204030204" pitchFamily="34" charset="0"/>
                <a:cs typeface="Calibri" panose="020F0502020204030204" pitchFamily="34" charset="0"/>
              </a:rPr>
              <a:t>Solar Engineering Non-Use Agreement Initiative, Solar Engineering Myths Debunked. </a:t>
            </a:r>
          </a:p>
          <a:p>
            <a:pPr algn="l"/>
            <a:r>
              <a:rPr lang="en-US" dirty="0">
                <a:solidFill>
                  <a:srgbClr val="002060"/>
                </a:solidFill>
                <a:latin typeface="Calibri" panose="020F0502020204030204" pitchFamily="34" charset="0"/>
                <a:cs typeface="Calibri" panose="020F0502020204030204" pitchFamily="34" charset="0"/>
              </a:rPr>
              <a:t>Briefing Note #1, January 2023.</a:t>
            </a:r>
          </a:p>
        </p:txBody>
      </p:sp>
      <p:sp>
        <p:nvSpPr>
          <p:cNvPr id="5" name="TextBox 4">
            <a:extLst>
              <a:ext uri="{FF2B5EF4-FFF2-40B4-BE49-F238E27FC236}">
                <a16:creationId xmlns:a16="http://schemas.microsoft.com/office/drawing/2014/main" id="{9EFEA3E7-7A9C-5CE1-553E-4DE876393E64}"/>
              </a:ext>
            </a:extLst>
          </p:cNvPr>
          <p:cNvSpPr txBox="1"/>
          <p:nvPr/>
        </p:nvSpPr>
        <p:spPr>
          <a:xfrm>
            <a:off x="203200" y="1905000"/>
            <a:ext cx="8930522" cy="3046988"/>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SAI or MCB would not simply offset the effects of greenhouse gases,</a:t>
            </a:r>
          </a:p>
          <a:p>
            <a:pPr algn="l"/>
            <a:r>
              <a:rPr lang="en-US" sz="2400" dirty="0">
                <a:solidFill>
                  <a:srgbClr val="002060"/>
                </a:solidFill>
                <a:latin typeface="Calibri" panose="020F0502020204030204" pitchFamily="34" charset="0"/>
                <a:cs typeface="Calibri" panose="020F0502020204030204" pitchFamily="34" charset="0"/>
              </a:rPr>
              <a:t>   since cooling is by a different mechanism. Climate models cannot</a:t>
            </a:r>
          </a:p>
          <a:p>
            <a:pPr algn="l"/>
            <a:r>
              <a:rPr lang="en-US" sz="2400" dirty="0">
                <a:solidFill>
                  <a:srgbClr val="002060"/>
                </a:solidFill>
                <a:latin typeface="Calibri" panose="020F0502020204030204" pitchFamily="34" charset="0"/>
                <a:cs typeface="Calibri" panose="020F0502020204030204" pitchFamily="34" charset="0"/>
              </a:rPr>
              <a:t>   accurately project the consequences.</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SG is in the same category as human cloning, gain-of-function viruses,</a:t>
            </a:r>
          </a:p>
          <a:p>
            <a:pPr algn="l"/>
            <a:r>
              <a:rPr lang="en-US" sz="2400" dirty="0">
                <a:solidFill>
                  <a:srgbClr val="002060"/>
                </a:solidFill>
                <a:latin typeface="Calibri" panose="020F0502020204030204" pitchFamily="34" charset="0"/>
                <a:cs typeface="Calibri" panose="020F0502020204030204" pitchFamily="34" charset="0"/>
              </a:rPr>
              <a:t>   nuclear weapons, biological warfare etc. </a:t>
            </a:r>
            <a:r>
              <a:rPr lang="en-US" sz="2400" i="1" dirty="0">
                <a:solidFill>
                  <a:srgbClr val="002060"/>
                </a:solidFill>
                <a:latin typeface="Calibri" panose="020F0502020204030204" pitchFamily="34" charset="0"/>
                <a:cs typeface="Calibri" panose="020F0502020204030204" pitchFamily="34" charset="0"/>
              </a:rPr>
              <a:t>Morally impermissible</a:t>
            </a:r>
          </a:p>
          <a:p>
            <a:pPr algn="l"/>
            <a:r>
              <a:rPr lang="en-US" sz="2400" i="1" dirty="0">
                <a:solidFill>
                  <a:srgbClr val="002060"/>
                </a:solidFill>
                <a:latin typeface="Calibri" panose="020F0502020204030204" pitchFamily="34" charset="0"/>
                <a:cs typeface="Calibri" panose="020F0502020204030204" pitchFamily="34" charset="0"/>
              </a:rPr>
              <a:t>   and far too risky to be worth it – especially since real solutions</a:t>
            </a:r>
          </a:p>
          <a:p>
            <a:pPr algn="l"/>
            <a:r>
              <a:rPr lang="en-US" sz="2400" i="1" dirty="0">
                <a:solidFill>
                  <a:srgbClr val="002060"/>
                </a:solidFill>
                <a:latin typeface="Calibri" panose="020F0502020204030204" pitchFamily="34" charset="0"/>
                <a:cs typeface="Calibri" panose="020F0502020204030204" pitchFamily="34" charset="0"/>
              </a:rPr>
              <a:t>   to global warming are available.</a:t>
            </a:r>
          </a:p>
        </p:txBody>
      </p:sp>
    </p:spTree>
    <p:extLst>
      <p:ext uri="{BB962C8B-B14F-4D97-AF65-F5344CB8AC3E}">
        <p14:creationId xmlns:p14="http://schemas.microsoft.com/office/powerpoint/2010/main" val="1324105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3BE3E-ABA8-EE31-433A-8A2B362A8C28}"/>
              </a:ext>
            </a:extLst>
          </p:cNvPr>
          <p:cNvSpPr txBox="1"/>
          <p:nvPr/>
        </p:nvSpPr>
        <p:spPr>
          <a:xfrm>
            <a:off x="1304791" y="200648"/>
            <a:ext cx="6603346"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Support for Solar Geoengineering Research</a:t>
            </a:r>
          </a:p>
        </p:txBody>
      </p:sp>
      <p:sp>
        <p:nvSpPr>
          <p:cNvPr id="3" name="TextBox 2">
            <a:extLst>
              <a:ext uri="{FF2B5EF4-FFF2-40B4-BE49-F238E27FC236}">
                <a16:creationId xmlns:a16="http://schemas.microsoft.com/office/drawing/2014/main" id="{CA724EED-76C1-40EC-DAAB-D43CED506D34}"/>
              </a:ext>
            </a:extLst>
          </p:cNvPr>
          <p:cNvSpPr txBox="1"/>
          <p:nvPr/>
        </p:nvSpPr>
        <p:spPr>
          <a:xfrm>
            <a:off x="524481" y="980420"/>
            <a:ext cx="8163966" cy="4524315"/>
          </a:xfrm>
          <a:prstGeom prst="rect">
            <a:avLst/>
          </a:prstGeom>
          <a:noFill/>
        </p:spPr>
        <p:txBody>
          <a:bodyPr wrap="none" rtlCol="0">
            <a:spAutoFit/>
          </a:bodyPr>
          <a:lstStyle/>
          <a:p>
            <a:pPr algn="l"/>
            <a:r>
              <a:rPr lang="en-US" sz="2400" b="1" dirty="0">
                <a:solidFill>
                  <a:schemeClr val="accent2"/>
                </a:solidFill>
                <a:latin typeface="Calibri" panose="020F0502020204030204" pitchFamily="34" charset="0"/>
                <a:cs typeface="Calibri" panose="020F0502020204030204" pitchFamily="34" charset="0"/>
              </a:rPr>
              <a:t>United Nations</a:t>
            </a:r>
          </a:p>
          <a:p>
            <a:pPr algn="l"/>
            <a:r>
              <a:rPr lang="en-US" sz="2400" b="1" dirty="0">
                <a:solidFill>
                  <a:schemeClr val="accent2"/>
                </a:solidFill>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Recommends a robust, equitable, transdisciplinary</a:t>
            </a:r>
          </a:p>
          <a:p>
            <a:pPr algn="l"/>
            <a:r>
              <a:rPr lang="en-US" sz="2400" dirty="0">
                <a:solidFill>
                  <a:srgbClr val="002060"/>
                </a:solidFill>
                <a:latin typeface="Calibri" panose="020F0502020204030204" pitchFamily="34" charset="0"/>
                <a:cs typeface="Calibri" panose="020F0502020204030204" pitchFamily="34" charset="0"/>
              </a:rPr>
              <a:t>    scientific review process to reduce uncertainty (UNEP, 2023)</a:t>
            </a:r>
          </a:p>
          <a:p>
            <a:pPr algn="l"/>
            <a:endParaRPr lang="en-US" sz="2400" b="1" dirty="0">
              <a:solidFill>
                <a:schemeClr val="accent2"/>
              </a:solidFill>
              <a:latin typeface="Calibri" panose="020F0502020204030204" pitchFamily="34" charset="0"/>
              <a:cs typeface="Calibri" panose="020F0502020204030204" pitchFamily="34" charset="0"/>
            </a:endParaRPr>
          </a:p>
          <a:p>
            <a:pPr algn="l"/>
            <a:r>
              <a:rPr lang="en-US" sz="2400" b="1" dirty="0">
                <a:solidFill>
                  <a:schemeClr val="accent2"/>
                </a:solidFill>
                <a:latin typeface="Calibri" panose="020F0502020204030204" pitchFamily="34" charset="0"/>
                <a:cs typeface="Calibri" panose="020F0502020204030204" pitchFamily="34" charset="0"/>
              </a:rPr>
              <a:t>US Executive</a:t>
            </a:r>
          </a:p>
          <a:p>
            <a:pPr algn="l"/>
            <a:r>
              <a:rPr lang="en-US" sz="2400" dirty="0">
                <a:solidFill>
                  <a:srgbClr val="002060"/>
                </a:solidFill>
                <a:latin typeface="Calibri" panose="020F0502020204030204" pitchFamily="34" charset="0"/>
                <a:cs typeface="Calibri" panose="020F0502020204030204" pitchFamily="34" charset="0"/>
              </a:rPr>
              <a:t>  Biden White House – Five year study plan begun by</a:t>
            </a:r>
          </a:p>
          <a:p>
            <a:pPr algn="l"/>
            <a:r>
              <a:rPr lang="en-US" sz="2400" dirty="0">
                <a:solidFill>
                  <a:srgbClr val="002060"/>
                </a:solidFill>
                <a:latin typeface="Calibri" panose="020F0502020204030204" pitchFamily="34" charset="0"/>
                <a:cs typeface="Calibri" panose="020F0502020204030204" pitchFamily="34" charset="0"/>
              </a:rPr>
              <a:t>     the Office of Science Technology &amp; Policy (OSTP). </a:t>
            </a:r>
            <a:r>
              <a:rPr lang="en-US" sz="2400" i="1" dirty="0">
                <a:solidFill>
                  <a:srgbClr val="002060"/>
                </a:solidFill>
                <a:latin typeface="Calibri" panose="020F0502020204030204" pitchFamily="34" charset="0"/>
                <a:cs typeface="Calibri" panose="020F0502020204030204" pitchFamily="34" charset="0"/>
              </a:rPr>
              <a:t>Follows</a:t>
            </a:r>
          </a:p>
          <a:p>
            <a:pPr algn="l"/>
            <a:r>
              <a:rPr lang="en-US" sz="2400" i="1" dirty="0">
                <a:solidFill>
                  <a:srgbClr val="002060"/>
                </a:solidFill>
                <a:latin typeface="Calibri" panose="020F0502020204030204" pitchFamily="34" charset="0"/>
                <a:cs typeface="Calibri" panose="020F0502020204030204" pitchFamily="34" charset="0"/>
              </a:rPr>
              <a:t>     recommendations of NAS Geoengineering Report, 2021</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b="1" dirty="0">
                <a:solidFill>
                  <a:schemeClr val="accent2"/>
                </a:solidFill>
                <a:latin typeface="Calibri" panose="020F0502020204030204" pitchFamily="34" charset="0"/>
                <a:cs typeface="Calibri" panose="020F0502020204030204" pitchFamily="34" charset="0"/>
              </a:rPr>
              <a:t>US Congress  </a:t>
            </a:r>
          </a:p>
          <a:p>
            <a:pPr algn="l"/>
            <a:r>
              <a:rPr lang="en-US" sz="2400" dirty="0">
                <a:solidFill>
                  <a:srgbClr val="002060"/>
                </a:solidFill>
                <a:latin typeface="Calibri" panose="020F0502020204030204" pitchFamily="34" charset="0"/>
                <a:cs typeface="Calibri" panose="020F0502020204030204" pitchFamily="34" charset="0"/>
              </a:rPr>
              <a:t>   Bipartisan support for directed research funding; likely soon.</a:t>
            </a:r>
          </a:p>
          <a:p>
            <a:pPr algn="l"/>
            <a:r>
              <a:rPr lang="en-US" sz="2400" dirty="0">
                <a:solidFill>
                  <a:srgbClr val="002060"/>
                </a:solidFill>
                <a:latin typeface="Calibri" panose="020F0502020204030204" pitchFamily="34" charset="0"/>
                <a:cs typeface="Calibri" panose="020F0502020204030204" pitchFamily="34" charset="0"/>
              </a:rPr>
              <a:t>   </a:t>
            </a:r>
            <a:r>
              <a:rPr lang="en-US" sz="2400" i="1" dirty="0">
                <a:solidFill>
                  <a:srgbClr val="002060"/>
                </a:solidFill>
                <a:latin typeface="Calibri" panose="020F0502020204030204" pitchFamily="34" charset="0"/>
                <a:cs typeface="Calibri" panose="020F0502020204030204" pitchFamily="34" charset="0"/>
              </a:rPr>
              <a:t>Support letter from over 100 prominent scientists</a:t>
            </a:r>
            <a:r>
              <a:rPr lang="en-US" sz="24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03D30AF1-1321-37F2-5E66-376674FDDDE8}"/>
              </a:ext>
            </a:extLst>
          </p:cNvPr>
          <p:cNvSpPr txBox="1"/>
          <p:nvPr/>
        </p:nvSpPr>
        <p:spPr>
          <a:xfrm>
            <a:off x="1228832" y="5534561"/>
            <a:ext cx="6937477" cy="1323439"/>
          </a:xfrm>
          <a:prstGeom prst="rect">
            <a:avLst/>
          </a:prstGeom>
          <a:noFill/>
        </p:spPr>
        <p:txBody>
          <a:bodyPr wrap="none" rtlCol="0">
            <a:spAutoFit/>
          </a:bodyPr>
          <a:lstStyle/>
          <a:p>
            <a:pPr algn="l"/>
            <a:r>
              <a:rPr lang="en-US" sz="2000" dirty="0">
                <a:solidFill>
                  <a:srgbClr val="C00000"/>
                </a:solidFill>
                <a:latin typeface="Calibri" panose="020F0502020204030204" pitchFamily="34" charset="0"/>
                <a:cs typeface="Calibri" panose="020F0502020204030204" pitchFamily="34" charset="0"/>
              </a:rPr>
              <a:t>“I suppose knowledge never hurts”</a:t>
            </a:r>
          </a:p>
          <a:p>
            <a:pPr algn="l"/>
            <a:r>
              <a:rPr lang="en-US" sz="2000" dirty="0">
                <a:solidFill>
                  <a:srgbClr val="002060"/>
                </a:solidFill>
                <a:latin typeface="Calibri" panose="020F0502020204030204" pitchFamily="34" charset="0"/>
                <a:cs typeface="Calibri" panose="020F0502020204030204" pitchFamily="34" charset="0"/>
              </a:rPr>
              <a:t>    Sheldon Whitehouse (D-RI, Chair of Senate Budget committee)</a:t>
            </a:r>
          </a:p>
          <a:p>
            <a:pPr algn="l"/>
            <a:r>
              <a:rPr lang="en-US" sz="2000" dirty="0">
                <a:solidFill>
                  <a:srgbClr val="C00000"/>
                </a:solidFill>
                <a:latin typeface="Calibri" panose="020F0502020204030204" pitchFamily="34" charset="0"/>
                <a:cs typeface="Calibri" panose="020F0502020204030204" pitchFamily="34" charset="0"/>
              </a:rPr>
              <a:t>“It’s emerging today and soon it will be mainstream”</a:t>
            </a:r>
          </a:p>
          <a:p>
            <a:pPr algn="l"/>
            <a:r>
              <a:rPr lang="en-US" sz="2000" dirty="0">
                <a:solidFill>
                  <a:srgbClr val="002060"/>
                </a:solidFill>
                <a:latin typeface="Calibri" panose="020F0502020204030204" pitchFamily="34" charset="0"/>
                <a:cs typeface="Calibri" panose="020F0502020204030204" pitchFamily="34" charset="0"/>
              </a:rPr>
              <a:t>    Senator Kevin Cramer (R-ND) </a:t>
            </a:r>
          </a:p>
        </p:txBody>
      </p:sp>
    </p:spTree>
    <p:extLst>
      <p:ext uri="{BB962C8B-B14F-4D97-AF65-F5344CB8AC3E}">
        <p14:creationId xmlns:p14="http://schemas.microsoft.com/office/powerpoint/2010/main" val="1056559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A3702-5049-7295-035B-48A5686A8024}"/>
              </a:ext>
            </a:extLst>
          </p:cNvPr>
          <p:cNvSpPr txBox="1"/>
          <p:nvPr/>
        </p:nvSpPr>
        <p:spPr>
          <a:xfrm>
            <a:off x="575649" y="444499"/>
            <a:ext cx="7992702" cy="954107"/>
          </a:xfrm>
          <a:prstGeom prst="rect">
            <a:avLst/>
          </a:prstGeom>
          <a:noFill/>
        </p:spPr>
        <p:txBody>
          <a:bodyPr wrap="non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Solar geoengineering fails all three “</a:t>
            </a:r>
            <a:r>
              <a:rPr lang="en-US" sz="2800" b="1" dirty="0" err="1">
                <a:solidFill>
                  <a:srgbClr val="002060"/>
                </a:solidFill>
                <a:latin typeface="Calibri" panose="020F0502020204030204" pitchFamily="34" charset="0"/>
                <a:cs typeface="Calibri" panose="020F0502020204030204" pitchFamily="34" charset="0"/>
              </a:rPr>
              <a:t>Sarewitz</a:t>
            </a:r>
            <a:r>
              <a:rPr lang="en-US" sz="2800" b="1" dirty="0">
                <a:solidFill>
                  <a:srgbClr val="002060"/>
                </a:solidFill>
                <a:latin typeface="Calibri" panose="020F0502020204030204" pitchFamily="34" charset="0"/>
                <a:cs typeface="Calibri" panose="020F0502020204030204" pitchFamily="34" charset="0"/>
              </a:rPr>
              <a:t>-Nelson</a:t>
            </a:r>
          </a:p>
          <a:p>
            <a:pPr algn="ctr"/>
            <a:r>
              <a:rPr lang="en-US" sz="2800" b="1" dirty="0">
                <a:solidFill>
                  <a:srgbClr val="002060"/>
                </a:solidFill>
                <a:latin typeface="Calibri" panose="020F0502020204030204" pitchFamily="34" charset="0"/>
                <a:cs typeface="Calibri" panose="020F0502020204030204" pitchFamily="34" charset="0"/>
              </a:rPr>
              <a:t> rules” for technology development</a:t>
            </a:r>
          </a:p>
        </p:txBody>
      </p:sp>
      <p:sp>
        <p:nvSpPr>
          <p:cNvPr id="3" name="TextBox 2">
            <a:extLst>
              <a:ext uri="{FF2B5EF4-FFF2-40B4-BE49-F238E27FC236}">
                <a16:creationId xmlns:a16="http://schemas.microsoft.com/office/drawing/2014/main" id="{670406B6-DC0E-D38E-C5DE-BF46FB1863A0}"/>
              </a:ext>
            </a:extLst>
          </p:cNvPr>
          <p:cNvSpPr txBox="1"/>
          <p:nvPr/>
        </p:nvSpPr>
        <p:spPr>
          <a:xfrm>
            <a:off x="5029200" y="5638800"/>
            <a:ext cx="3916841" cy="923330"/>
          </a:xfrm>
          <a:prstGeom prst="rect">
            <a:avLst/>
          </a:prstGeom>
          <a:noFill/>
        </p:spPr>
        <p:txBody>
          <a:bodyPr wrap="none" rtlCol="0">
            <a:spAutoFit/>
          </a:bodyPr>
          <a:lstStyle/>
          <a:p>
            <a:pPr algn="l"/>
            <a:r>
              <a:rPr lang="en-US" dirty="0">
                <a:solidFill>
                  <a:srgbClr val="002060"/>
                </a:solidFill>
                <a:latin typeface="Calibri" panose="020F0502020204030204" pitchFamily="34" charset="0"/>
                <a:cs typeface="Calibri" panose="020F0502020204030204" pitchFamily="34" charset="0"/>
              </a:rPr>
              <a:t>-as explained by Dr. Roger Pielke, in:</a:t>
            </a:r>
          </a:p>
          <a:p>
            <a:pPr algn="l"/>
            <a:r>
              <a:rPr lang="en-US" dirty="0">
                <a:solidFill>
                  <a:srgbClr val="002060"/>
                </a:solidFill>
                <a:latin typeface="Calibri" panose="020F0502020204030204" pitchFamily="34" charset="0"/>
                <a:cs typeface="Calibri" panose="020F0502020204030204" pitchFamily="34" charset="0"/>
              </a:rPr>
              <a:t>“Why I support a non-use agreement</a:t>
            </a:r>
          </a:p>
          <a:p>
            <a:pPr algn="l"/>
            <a:r>
              <a:rPr lang="en-US" dirty="0">
                <a:solidFill>
                  <a:srgbClr val="002060"/>
                </a:solidFill>
                <a:latin typeface="Calibri" panose="020F0502020204030204" pitchFamily="34" charset="0"/>
                <a:cs typeface="Calibri" panose="020F0502020204030204" pitchFamily="34" charset="0"/>
              </a:rPr>
              <a:t> on solar geo-engineering technologies”</a:t>
            </a:r>
          </a:p>
        </p:txBody>
      </p:sp>
      <p:sp>
        <p:nvSpPr>
          <p:cNvPr id="4" name="TextBox 3">
            <a:extLst>
              <a:ext uri="{FF2B5EF4-FFF2-40B4-BE49-F238E27FC236}">
                <a16:creationId xmlns:a16="http://schemas.microsoft.com/office/drawing/2014/main" id="{B7223023-BBEB-9D59-5DD2-C9945FC35FFA}"/>
              </a:ext>
            </a:extLst>
          </p:cNvPr>
          <p:cNvSpPr txBox="1"/>
          <p:nvPr/>
        </p:nvSpPr>
        <p:spPr>
          <a:xfrm>
            <a:off x="742426" y="1816893"/>
            <a:ext cx="7659148" cy="3416320"/>
          </a:xfrm>
          <a:prstGeom prst="rect">
            <a:avLst/>
          </a:prstGeom>
          <a:noFill/>
        </p:spPr>
        <p:txBody>
          <a:bodyPr wrap="none" rtlCol="0">
            <a:spAutoFit/>
          </a:bodyPr>
          <a:lstStyle/>
          <a:p>
            <a:pPr algn="l"/>
            <a:r>
              <a:rPr lang="en-US" sz="2400" dirty="0">
                <a:solidFill>
                  <a:srgbClr val="002060"/>
                </a:solidFill>
                <a:latin typeface="Calibri" panose="020F0502020204030204" pitchFamily="34" charset="0"/>
                <a:cs typeface="Calibri" panose="020F0502020204030204" pitchFamily="34" charset="0"/>
              </a:rPr>
              <a:t>The technology must largely embody the cause and effect</a:t>
            </a:r>
          </a:p>
          <a:p>
            <a:pPr algn="l"/>
            <a:r>
              <a:rPr lang="en-US" sz="2400" dirty="0">
                <a:solidFill>
                  <a:srgbClr val="002060"/>
                </a:solidFill>
                <a:latin typeface="Calibri" panose="020F0502020204030204" pitchFamily="34" charset="0"/>
                <a:cs typeface="Calibri" panose="020F0502020204030204" pitchFamily="34" charset="0"/>
              </a:rPr>
              <a:t>   relationship connecting the problem to the solution</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The effects of the technological fix must be assessable using</a:t>
            </a:r>
          </a:p>
          <a:p>
            <a:pPr algn="l"/>
            <a:r>
              <a:rPr lang="en-US" sz="2400" dirty="0">
                <a:solidFill>
                  <a:srgbClr val="002060"/>
                </a:solidFill>
                <a:latin typeface="Calibri" panose="020F0502020204030204" pitchFamily="34" charset="0"/>
                <a:cs typeface="Calibri" panose="020F0502020204030204" pitchFamily="34" charset="0"/>
              </a:rPr>
              <a:t>  relatively unambiguous or uncontroversial criteria</a:t>
            </a:r>
          </a:p>
          <a:p>
            <a:pPr algn="l"/>
            <a:endParaRPr lang="en-US" sz="2400" dirty="0">
              <a:solidFill>
                <a:srgbClr val="002060"/>
              </a:solidFill>
              <a:latin typeface="Calibri" panose="020F0502020204030204" pitchFamily="34" charset="0"/>
              <a:cs typeface="Calibri" panose="020F0502020204030204" pitchFamily="34" charset="0"/>
            </a:endParaRPr>
          </a:p>
          <a:p>
            <a:pPr algn="l"/>
            <a:r>
              <a:rPr lang="en-US" sz="2400" dirty="0">
                <a:solidFill>
                  <a:srgbClr val="002060"/>
                </a:solidFill>
                <a:latin typeface="Calibri" panose="020F0502020204030204" pitchFamily="34" charset="0"/>
                <a:cs typeface="Calibri" panose="020F0502020204030204" pitchFamily="34" charset="0"/>
              </a:rPr>
              <a:t>Research and development is most likely to contribute</a:t>
            </a:r>
          </a:p>
          <a:p>
            <a:pPr algn="l"/>
            <a:r>
              <a:rPr lang="en-US" sz="2400" dirty="0">
                <a:solidFill>
                  <a:srgbClr val="002060"/>
                </a:solidFill>
                <a:latin typeface="Calibri" panose="020F0502020204030204" pitchFamily="34" charset="0"/>
                <a:cs typeface="Calibri" panose="020F0502020204030204" pitchFamily="34" charset="0"/>
              </a:rPr>
              <a:t>  decisively to solving a social problem when it focuses on</a:t>
            </a:r>
          </a:p>
          <a:p>
            <a:pPr algn="l"/>
            <a:r>
              <a:rPr lang="en-US" sz="2400" dirty="0">
                <a:solidFill>
                  <a:srgbClr val="002060"/>
                </a:solidFill>
                <a:latin typeface="Calibri" panose="020F0502020204030204" pitchFamily="34" charset="0"/>
                <a:cs typeface="Calibri" panose="020F0502020204030204" pitchFamily="34" charset="0"/>
              </a:rPr>
              <a:t>  improving a standardized technical core that already exists</a:t>
            </a:r>
          </a:p>
        </p:txBody>
      </p:sp>
      <p:sp>
        <p:nvSpPr>
          <p:cNvPr id="5" name="TextBox 4">
            <a:extLst>
              <a:ext uri="{FF2B5EF4-FFF2-40B4-BE49-F238E27FC236}">
                <a16:creationId xmlns:a16="http://schemas.microsoft.com/office/drawing/2014/main" id="{EB1DEF7A-6067-E115-013E-8B1719C02E82}"/>
              </a:ext>
            </a:extLst>
          </p:cNvPr>
          <p:cNvSpPr txBox="1"/>
          <p:nvPr/>
        </p:nvSpPr>
        <p:spPr>
          <a:xfrm>
            <a:off x="197959" y="6244224"/>
            <a:ext cx="3792513" cy="338554"/>
          </a:xfrm>
          <a:prstGeom prst="rect">
            <a:avLst/>
          </a:prstGeom>
          <a:noFill/>
        </p:spPr>
        <p:txBody>
          <a:bodyPr wrap="none" rtlCol="0">
            <a:spAutoFit/>
          </a:bodyPr>
          <a:lstStyle/>
          <a:p>
            <a:pPr algn="l"/>
            <a:r>
              <a:rPr lang="en-US" sz="1600" dirty="0" err="1">
                <a:solidFill>
                  <a:srgbClr val="C00000"/>
                </a:solidFill>
                <a:latin typeface="Calibri" panose="020F0502020204030204" pitchFamily="34" charset="0"/>
                <a:cs typeface="Calibri" panose="020F0502020204030204" pitchFamily="34" charset="0"/>
              </a:rPr>
              <a:t>Sarewitz</a:t>
            </a:r>
            <a:r>
              <a:rPr lang="en-US" sz="1600" dirty="0">
                <a:solidFill>
                  <a:srgbClr val="C00000"/>
                </a:solidFill>
                <a:latin typeface="Calibri" panose="020F0502020204030204" pitchFamily="34" charset="0"/>
                <a:cs typeface="Calibri" panose="020F0502020204030204" pitchFamily="34" charset="0"/>
              </a:rPr>
              <a:t> &amp; Nelson, </a:t>
            </a:r>
            <a:r>
              <a:rPr lang="en-US" sz="1600" i="1" dirty="0">
                <a:solidFill>
                  <a:srgbClr val="C00000"/>
                </a:solidFill>
                <a:latin typeface="Calibri" panose="020F0502020204030204" pitchFamily="34" charset="0"/>
                <a:cs typeface="Calibri" panose="020F0502020204030204" pitchFamily="34" charset="0"/>
              </a:rPr>
              <a:t>Nature 456</a:t>
            </a:r>
            <a:r>
              <a:rPr lang="en-US" sz="1600" dirty="0">
                <a:solidFill>
                  <a:srgbClr val="C00000"/>
                </a:solidFill>
                <a:latin typeface="Calibri" panose="020F0502020204030204" pitchFamily="34" charset="0"/>
                <a:cs typeface="Calibri" panose="020F0502020204030204" pitchFamily="34" charset="0"/>
              </a:rPr>
              <a:t>, 871 (2008).</a:t>
            </a:r>
          </a:p>
        </p:txBody>
      </p:sp>
    </p:spTree>
    <p:extLst>
      <p:ext uri="{BB962C8B-B14F-4D97-AF65-F5344CB8AC3E}">
        <p14:creationId xmlns:p14="http://schemas.microsoft.com/office/powerpoint/2010/main" val="1813257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3DE01-49F1-9114-52A6-6DB751679070}"/>
              </a:ext>
            </a:extLst>
          </p:cNvPr>
          <p:cNvSpPr txBox="1"/>
          <p:nvPr/>
        </p:nvSpPr>
        <p:spPr>
          <a:xfrm>
            <a:off x="900802" y="275392"/>
            <a:ext cx="7531998" cy="584775"/>
          </a:xfrm>
          <a:prstGeom prst="rect">
            <a:avLst/>
          </a:prstGeom>
          <a:noFill/>
        </p:spPr>
        <p:txBody>
          <a:bodyPr wrap="none" rtlCol="0">
            <a:spAutoFit/>
          </a:bodyPr>
          <a:lstStyle/>
          <a:p>
            <a:pPr algn="l"/>
            <a:r>
              <a:rPr lang="en-US" sz="3200" b="1" i="1" dirty="0">
                <a:solidFill>
                  <a:srgbClr val="0070C0"/>
                </a:solidFill>
                <a:latin typeface="Calibri" panose="020F0502020204030204" pitchFamily="34" charset="0"/>
                <a:cs typeface="Calibri" panose="020F0502020204030204" pitchFamily="34" charset="0"/>
              </a:rPr>
              <a:t>Solar Geoengineering vs Direct Air Capture </a:t>
            </a:r>
          </a:p>
        </p:txBody>
      </p:sp>
      <p:graphicFrame>
        <p:nvGraphicFramePr>
          <p:cNvPr id="4" name="Table 4">
            <a:extLst>
              <a:ext uri="{FF2B5EF4-FFF2-40B4-BE49-F238E27FC236}">
                <a16:creationId xmlns:a16="http://schemas.microsoft.com/office/drawing/2014/main" id="{C2018C32-0E64-5093-20FF-7696565D862A}"/>
              </a:ext>
            </a:extLst>
          </p:cNvPr>
          <p:cNvGraphicFramePr>
            <a:graphicFrameLocks noGrp="1"/>
          </p:cNvGraphicFramePr>
          <p:nvPr>
            <p:extLst>
              <p:ext uri="{D42A27DB-BD31-4B8C-83A1-F6EECF244321}">
                <p14:modId xmlns:p14="http://schemas.microsoft.com/office/powerpoint/2010/main" val="4258018245"/>
              </p:ext>
            </p:extLst>
          </p:nvPr>
        </p:nvGraphicFramePr>
        <p:xfrm>
          <a:off x="723900" y="1676400"/>
          <a:ext cx="7696200" cy="457200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280877243"/>
                    </a:ext>
                  </a:extLst>
                </a:gridCol>
                <a:gridCol w="2565400">
                  <a:extLst>
                    <a:ext uri="{9D8B030D-6E8A-4147-A177-3AD203B41FA5}">
                      <a16:colId xmlns:a16="http://schemas.microsoft.com/office/drawing/2014/main" val="3549661513"/>
                    </a:ext>
                  </a:extLst>
                </a:gridCol>
                <a:gridCol w="2565400">
                  <a:extLst>
                    <a:ext uri="{9D8B030D-6E8A-4147-A177-3AD203B41FA5}">
                      <a16:colId xmlns:a16="http://schemas.microsoft.com/office/drawing/2014/main" val="2843046751"/>
                    </a:ext>
                  </a:extLst>
                </a:gridCol>
              </a:tblGrid>
              <a:tr h="1143000">
                <a:tc>
                  <a:txBody>
                    <a:bodyPr/>
                    <a:lstStyle/>
                    <a:p>
                      <a:pPr algn="ctr"/>
                      <a:r>
                        <a:rPr lang="en-US" sz="2400" dirty="0">
                          <a:ln w="3175">
                            <a:solidFill>
                              <a:sysClr val="windowText" lastClr="000000"/>
                            </a:solidFill>
                          </a:ln>
                          <a:solidFill>
                            <a:schemeClr val="accent2"/>
                          </a:solidFill>
                          <a:effectLst/>
                        </a:rPr>
                        <a:t>Mechanism</a:t>
                      </a:r>
                    </a:p>
                  </a:txBody>
                  <a:tcPr/>
                </a:tc>
                <a:tc>
                  <a:txBody>
                    <a:bodyPr/>
                    <a:lstStyle/>
                    <a:p>
                      <a:r>
                        <a:rPr lang="en-US" sz="2000" i="1" dirty="0">
                          <a:solidFill>
                            <a:schemeClr val="accent2"/>
                          </a:solidFill>
                        </a:rPr>
                        <a:t>More reflection of sunlight</a:t>
                      </a:r>
                    </a:p>
                  </a:txBody>
                  <a:tcPr>
                    <a:lnB w="12700" cap="flat" cmpd="sng" algn="ctr">
                      <a:solidFill>
                        <a:schemeClr val="accent2"/>
                      </a:solidFill>
                      <a:prstDash val="solid"/>
                      <a:round/>
                      <a:headEnd type="none" w="med" len="med"/>
                      <a:tailEnd type="none" w="med" len="med"/>
                    </a:lnB>
                  </a:tcPr>
                </a:tc>
                <a:tc>
                  <a:txBody>
                    <a:bodyPr/>
                    <a:lstStyle/>
                    <a:p>
                      <a:r>
                        <a:rPr lang="en-US" sz="2000" i="1" dirty="0">
                          <a:solidFill>
                            <a:schemeClr val="accent2"/>
                          </a:solidFill>
                        </a:rPr>
                        <a:t>Removal of atmospheric CO</a:t>
                      </a:r>
                      <a:r>
                        <a:rPr lang="en-US" sz="2000" i="1" baseline="-25000" dirty="0">
                          <a:solidFill>
                            <a:schemeClr val="accent2"/>
                          </a:solidFill>
                        </a:rPr>
                        <a:t>2</a:t>
                      </a:r>
                    </a:p>
                  </a:txBody>
                  <a:tcPr/>
                </a:tc>
                <a:extLst>
                  <a:ext uri="{0D108BD9-81ED-4DB2-BD59-A6C34878D82A}">
                    <a16:rowId xmlns:a16="http://schemas.microsoft.com/office/drawing/2014/main" val="848274112"/>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Duration of cooling</a:t>
                      </a:r>
                    </a:p>
                  </a:txBody>
                  <a:tcPr/>
                </a:tc>
                <a:tc>
                  <a:txBody>
                    <a:bodyPr/>
                    <a:lstStyle/>
                    <a:p>
                      <a:r>
                        <a:rPr lang="en-US" sz="2000" b="1" dirty="0">
                          <a:solidFill>
                            <a:schemeClr val="accent2"/>
                          </a:solidFill>
                        </a:rPr>
                        <a:t>1-3 years (SAI)</a:t>
                      </a:r>
                    </a:p>
                    <a:p>
                      <a:r>
                        <a:rPr lang="en-US" sz="2000" b="1" dirty="0">
                          <a:solidFill>
                            <a:schemeClr val="accent2"/>
                          </a:solidFill>
                        </a:rPr>
                        <a:t>~10 days (MCB)</a:t>
                      </a:r>
                    </a:p>
                  </a:txBody>
                  <a:tcPr>
                    <a:lnT w="12700" cap="flat" cmpd="sng" algn="ctr">
                      <a:solidFill>
                        <a:schemeClr val="accent2"/>
                      </a:solidFill>
                      <a:prstDash val="solid"/>
                      <a:round/>
                      <a:headEnd type="none" w="med" len="med"/>
                      <a:tailEnd type="none" w="med" len="med"/>
                    </a:lnT>
                  </a:tcPr>
                </a:tc>
                <a:tc>
                  <a:txBody>
                    <a:bodyPr/>
                    <a:lstStyle/>
                    <a:p>
                      <a:r>
                        <a:rPr lang="en-US" sz="2000" b="1" dirty="0">
                          <a:solidFill>
                            <a:srgbClr val="00B050"/>
                          </a:solidFill>
                        </a:rPr>
                        <a:t>Permanent</a:t>
                      </a:r>
                    </a:p>
                  </a:txBody>
                  <a:tcPr/>
                </a:tc>
                <a:extLst>
                  <a:ext uri="{0D108BD9-81ED-4DB2-BD59-A6C34878D82A}">
                    <a16:rowId xmlns:a16="http://schemas.microsoft.com/office/drawing/2014/main" val="2117901277"/>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Atmospheric CO</a:t>
                      </a:r>
                      <a:r>
                        <a:rPr lang="en-US" sz="2400" b="1" baseline="-25000" dirty="0">
                          <a:ln w="3175">
                            <a:solidFill>
                              <a:schemeClr val="tx1"/>
                            </a:solidFill>
                          </a:ln>
                          <a:solidFill>
                            <a:schemeClr val="accent2"/>
                          </a:solidFill>
                          <a:effectLst>
                            <a:outerShdw blurRad="50800" dist="38100" dir="2700000" algn="tl" rotWithShape="0">
                              <a:prstClr val="black">
                                <a:alpha val="40000"/>
                              </a:prstClr>
                            </a:outerShdw>
                          </a:effectLst>
                        </a:rPr>
                        <a:t>2</a:t>
                      </a: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 Level</a:t>
                      </a:r>
                    </a:p>
                  </a:txBody>
                  <a:tcPr/>
                </a:tc>
                <a:tc>
                  <a:txBody>
                    <a:bodyPr/>
                    <a:lstStyle/>
                    <a:p>
                      <a:r>
                        <a:rPr lang="en-US" sz="2000" b="1" dirty="0">
                          <a:solidFill>
                            <a:schemeClr val="accent2"/>
                          </a:solidFill>
                        </a:rPr>
                        <a:t>High levels persist</a:t>
                      </a:r>
                    </a:p>
                  </a:txBody>
                  <a:tcPr/>
                </a:tc>
                <a:tc>
                  <a:txBody>
                    <a:bodyPr/>
                    <a:lstStyle/>
                    <a:p>
                      <a:r>
                        <a:rPr lang="en-US" sz="2000" b="1" dirty="0">
                          <a:solidFill>
                            <a:srgbClr val="00B050"/>
                          </a:solidFill>
                        </a:rPr>
                        <a:t>Decreases to </a:t>
                      </a:r>
                      <a:r>
                        <a:rPr lang="en-US" sz="2000" b="1" i="1" dirty="0">
                          <a:solidFill>
                            <a:srgbClr val="00B050"/>
                          </a:solidFill>
                        </a:rPr>
                        <a:t>desired</a:t>
                      </a:r>
                      <a:r>
                        <a:rPr lang="en-US" sz="2000" b="1" dirty="0">
                          <a:solidFill>
                            <a:srgbClr val="00B050"/>
                          </a:solidFill>
                        </a:rPr>
                        <a:t> level</a:t>
                      </a:r>
                    </a:p>
                  </a:txBody>
                  <a:tcPr/>
                </a:tc>
                <a:extLst>
                  <a:ext uri="{0D108BD9-81ED-4DB2-BD59-A6C34878D82A}">
                    <a16:rowId xmlns:a16="http://schemas.microsoft.com/office/drawing/2014/main" val="1264068611"/>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Timescale</a:t>
                      </a:r>
                    </a:p>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 for cooling</a:t>
                      </a:r>
                    </a:p>
                  </a:txBody>
                  <a:tcPr/>
                </a:tc>
                <a:tc>
                  <a:txBody>
                    <a:bodyPr/>
                    <a:lstStyle/>
                    <a:p>
                      <a:r>
                        <a:rPr lang="en-US" sz="2000" b="1" dirty="0">
                          <a:solidFill>
                            <a:srgbClr val="00B050"/>
                          </a:solidFill>
                        </a:rPr>
                        <a:t>A few years;</a:t>
                      </a:r>
                    </a:p>
                    <a:p>
                      <a:r>
                        <a:rPr lang="en-US" sz="2000" b="1" dirty="0">
                          <a:solidFill>
                            <a:schemeClr val="accent2"/>
                          </a:solidFill>
                        </a:rPr>
                        <a:t>but must continue indefinitely</a:t>
                      </a:r>
                    </a:p>
                  </a:txBody>
                  <a:tcPr/>
                </a:tc>
                <a:tc>
                  <a:txBody>
                    <a:bodyPr/>
                    <a:lstStyle/>
                    <a:p>
                      <a:r>
                        <a:rPr lang="en-US" sz="2000" b="1" dirty="0">
                          <a:solidFill>
                            <a:schemeClr val="accent2"/>
                          </a:solidFill>
                        </a:rPr>
                        <a:t>Some decades;</a:t>
                      </a:r>
                    </a:p>
                    <a:p>
                      <a:r>
                        <a:rPr lang="en-US" sz="2000" b="1" dirty="0">
                          <a:solidFill>
                            <a:srgbClr val="00B050"/>
                          </a:solidFill>
                        </a:rPr>
                        <a:t>then can stop</a:t>
                      </a:r>
                    </a:p>
                  </a:txBody>
                  <a:tcPr/>
                </a:tc>
                <a:extLst>
                  <a:ext uri="{0D108BD9-81ED-4DB2-BD59-A6C34878D82A}">
                    <a16:rowId xmlns:a16="http://schemas.microsoft.com/office/drawing/2014/main" val="3921451782"/>
                  </a:ext>
                </a:extLst>
              </a:tr>
            </a:tbl>
          </a:graphicData>
        </a:graphic>
      </p:graphicFrame>
      <p:sp>
        <p:nvSpPr>
          <p:cNvPr id="5" name="TextBox 4">
            <a:extLst>
              <a:ext uri="{FF2B5EF4-FFF2-40B4-BE49-F238E27FC236}">
                <a16:creationId xmlns:a16="http://schemas.microsoft.com/office/drawing/2014/main" id="{8C9E6B89-1184-9A04-592C-1027818F77D4}"/>
              </a:ext>
            </a:extLst>
          </p:cNvPr>
          <p:cNvSpPr txBox="1"/>
          <p:nvPr/>
        </p:nvSpPr>
        <p:spPr>
          <a:xfrm>
            <a:off x="4114800" y="1039336"/>
            <a:ext cx="3456203" cy="646331"/>
          </a:xfrm>
          <a:prstGeom prst="rect">
            <a:avLst/>
          </a:prstGeom>
          <a:noFill/>
        </p:spPr>
        <p:txBody>
          <a:bodyPr wrap="none" rtlCol="0">
            <a:spAutoFit/>
          </a:bodyPr>
          <a:lstStyle/>
          <a:p>
            <a:pPr algn="l"/>
            <a:r>
              <a:rPr lang="en-US" sz="3600" b="1" dirty="0">
                <a:solidFill>
                  <a:srgbClr val="002060"/>
                </a:solidFill>
                <a:latin typeface="Calibri" panose="020F0502020204030204" pitchFamily="34" charset="0"/>
                <a:cs typeface="Calibri" panose="020F0502020204030204" pitchFamily="34" charset="0"/>
              </a:rPr>
              <a:t>SG		      DAC</a:t>
            </a:r>
          </a:p>
        </p:txBody>
      </p:sp>
      <p:sp>
        <p:nvSpPr>
          <p:cNvPr id="8" name="TextBox 7">
            <a:extLst>
              <a:ext uri="{FF2B5EF4-FFF2-40B4-BE49-F238E27FC236}">
                <a16:creationId xmlns:a16="http://schemas.microsoft.com/office/drawing/2014/main" id="{03CEB729-946D-D792-0886-6E504ADF9E74}"/>
              </a:ext>
            </a:extLst>
          </p:cNvPr>
          <p:cNvSpPr txBox="1"/>
          <p:nvPr/>
        </p:nvSpPr>
        <p:spPr>
          <a:xfrm>
            <a:off x="6629400" y="6400800"/>
            <a:ext cx="2348913"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Adapted from UNEP, 2023</a:t>
            </a:r>
          </a:p>
        </p:txBody>
      </p:sp>
    </p:spTree>
    <p:extLst>
      <p:ext uri="{BB962C8B-B14F-4D97-AF65-F5344CB8AC3E}">
        <p14:creationId xmlns:p14="http://schemas.microsoft.com/office/powerpoint/2010/main" val="1731358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3DE01-49F1-9114-52A6-6DB751679070}"/>
              </a:ext>
            </a:extLst>
          </p:cNvPr>
          <p:cNvSpPr txBox="1"/>
          <p:nvPr/>
        </p:nvSpPr>
        <p:spPr>
          <a:xfrm>
            <a:off x="806001" y="271492"/>
            <a:ext cx="7531998" cy="584775"/>
          </a:xfrm>
          <a:prstGeom prst="rect">
            <a:avLst/>
          </a:prstGeom>
          <a:noFill/>
        </p:spPr>
        <p:txBody>
          <a:bodyPr wrap="none" rtlCol="0">
            <a:spAutoFit/>
          </a:bodyPr>
          <a:lstStyle/>
          <a:p>
            <a:pPr algn="l"/>
            <a:r>
              <a:rPr lang="en-US" sz="3200" b="1" i="1" dirty="0">
                <a:solidFill>
                  <a:srgbClr val="0070C0"/>
                </a:solidFill>
                <a:latin typeface="Calibri" panose="020F0502020204030204" pitchFamily="34" charset="0"/>
                <a:cs typeface="Calibri" panose="020F0502020204030204" pitchFamily="34" charset="0"/>
              </a:rPr>
              <a:t>Solar Geoengineering vs Direct Air Capture </a:t>
            </a:r>
          </a:p>
        </p:txBody>
      </p:sp>
      <p:graphicFrame>
        <p:nvGraphicFramePr>
          <p:cNvPr id="4" name="Table 4">
            <a:extLst>
              <a:ext uri="{FF2B5EF4-FFF2-40B4-BE49-F238E27FC236}">
                <a16:creationId xmlns:a16="http://schemas.microsoft.com/office/drawing/2014/main" id="{C2018C32-0E64-5093-20FF-7696565D862A}"/>
              </a:ext>
            </a:extLst>
          </p:cNvPr>
          <p:cNvGraphicFramePr>
            <a:graphicFrameLocks noGrp="1"/>
          </p:cNvGraphicFramePr>
          <p:nvPr>
            <p:extLst>
              <p:ext uri="{D42A27DB-BD31-4B8C-83A1-F6EECF244321}">
                <p14:modId xmlns:p14="http://schemas.microsoft.com/office/powerpoint/2010/main" val="690294762"/>
              </p:ext>
            </p:extLst>
          </p:nvPr>
        </p:nvGraphicFramePr>
        <p:xfrm>
          <a:off x="723900" y="1676400"/>
          <a:ext cx="7696200" cy="457200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280877243"/>
                    </a:ext>
                  </a:extLst>
                </a:gridCol>
                <a:gridCol w="2565400">
                  <a:extLst>
                    <a:ext uri="{9D8B030D-6E8A-4147-A177-3AD203B41FA5}">
                      <a16:colId xmlns:a16="http://schemas.microsoft.com/office/drawing/2014/main" val="3549661513"/>
                    </a:ext>
                  </a:extLst>
                </a:gridCol>
                <a:gridCol w="2565400">
                  <a:extLst>
                    <a:ext uri="{9D8B030D-6E8A-4147-A177-3AD203B41FA5}">
                      <a16:colId xmlns:a16="http://schemas.microsoft.com/office/drawing/2014/main" val="2843046751"/>
                    </a:ext>
                  </a:extLst>
                </a:gridCol>
              </a:tblGrid>
              <a:tr h="1143000">
                <a:tc>
                  <a:txBody>
                    <a:bodyPr/>
                    <a:lstStyle/>
                    <a:p>
                      <a:pPr algn="ctr"/>
                      <a:r>
                        <a:rPr lang="en-US" sz="2400" dirty="0">
                          <a:ln w="3175">
                            <a:solidFill>
                              <a:schemeClr val="tx1"/>
                            </a:solidFill>
                          </a:ln>
                          <a:solidFill>
                            <a:schemeClr val="accent2"/>
                          </a:solidFill>
                          <a:effectLst/>
                        </a:rPr>
                        <a:t>Ocean Acidification</a:t>
                      </a:r>
                    </a:p>
                  </a:txBody>
                  <a:tcPr/>
                </a:tc>
                <a:tc>
                  <a:txBody>
                    <a:bodyPr/>
                    <a:lstStyle/>
                    <a:p>
                      <a:r>
                        <a:rPr lang="en-US" sz="2000" i="0" dirty="0">
                          <a:solidFill>
                            <a:schemeClr val="accent2"/>
                          </a:solidFill>
                        </a:rPr>
                        <a:t>Does not improve</a:t>
                      </a:r>
                    </a:p>
                  </a:txBody>
                  <a:tcPr>
                    <a:lnB w="12700" cap="flat" cmpd="sng" algn="ctr">
                      <a:solidFill>
                        <a:schemeClr val="accent2"/>
                      </a:solidFill>
                      <a:prstDash val="solid"/>
                      <a:round/>
                      <a:headEnd type="none" w="med" len="med"/>
                      <a:tailEnd type="none" w="med" len="med"/>
                    </a:lnB>
                  </a:tcPr>
                </a:tc>
                <a:tc>
                  <a:txBody>
                    <a:bodyPr/>
                    <a:lstStyle/>
                    <a:p>
                      <a:r>
                        <a:rPr lang="en-US" sz="2000" i="0" dirty="0">
                          <a:solidFill>
                            <a:srgbClr val="00B050"/>
                          </a:solidFill>
                        </a:rPr>
                        <a:t>Improves as CO</a:t>
                      </a:r>
                      <a:r>
                        <a:rPr lang="en-US" sz="2000" i="0" baseline="-25000" dirty="0">
                          <a:solidFill>
                            <a:srgbClr val="00B050"/>
                          </a:solidFill>
                        </a:rPr>
                        <a:t>2</a:t>
                      </a:r>
                      <a:r>
                        <a:rPr lang="en-US" sz="2000" i="0" dirty="0">
                          <a:solidFill>
                            <a:srgbClr val="00B050"/>
                          </a:solidFill>
                        </a:rPr>
                        <a:t> degasses</a:t>
                      </a:r>
                      <a:endParaRPr lang="en-US" sz="2000" i="0" baseline="-25000" dirty="0">
                        <a:solidFill>
                          <a:srgbClr val="00B050"/>
                        </a:solidFill>
                      </a:endParaRPr>
                    </a:p>
                  </a:txBody>
                  <a:tcPr/>
                </a:tc>
                <a:extLst>
                  <a:ext uri="{0D108BD9-81ED-4DB2-BD59-A6C34878D82A}">
                    <a16:rowId xmlns:a16="http://schemas.microsoft.com/office/drawing/2014/main" val="848274112"/>
                  </a:ext>
                </a:extLst>
              </a:tr>
              <a:tr h="1143000">
                <a:tc>
                  <a:txBody>
                    <a:bodyPr/>
                    <a:lstStyle/>
                    <a:p>
                      <a:pPr algn="ctr"/>
                      <a:r>
                        <a:rPr lang="en-US" sz="2400" b="1" dirty="0">
                          <a:ln w="3175">
                            <a:solidFill>
                              <a:schemeClr val="tx1"/>
                            </a:solidFill>
                          </a:ln>
                          <a:solidFill>
                            <a:schemeClr val="accent2"/>
                          </a:solidFill>
                          <a:effectLst/>
                        </a:rPr>
                        <a:t>Termination shock</a:t>
                      </a:r>
                    </a:p>
                  </a:txBody>
                  <a:tcPr/>
                </a:tc>
                <a:tc>
                  <a:txBody>
                    <a:bodyPr/>
                    <a:lstStyle/>
                    <a:p>
                      <a:r>
                        <a:rPr lang="en-US" sz="2000" b="1" dirty="0">
                          <a:solidFill>
                            <a:schemeClr val="accent2"/>
                          </a:solidFill>
                        </a:rPr>
                        <a:t>Extreme</a:t>
                      </a:r>
                    </a:p>
                  </a:txBody>
                  <a:tcPr>
                    <a:lnT w="12700" cap="flat" cmpd="sng" algn="ctr">
                      <a:solidFill>
                        <a:schemeClr val="accent2"/>
                      </a:solidFill>
                      <a:prstDash val="solid"/>
                      <a:round/>
                      <a:headEnd type="none" w="med" len="med"/>
                      <a:tailEnd type="none" w="med" len="med"/>
                    </a:lnT>
                  </a:tcPr>
                </a:tc>
                <a:tc>
                  <a:txBody>
                    <a:bodyPr/>
                    <a:lstStyle/>
                    <a:p>
                      <a:r>
                        <a:rPr lang="en-US" sz="2000" b="1" dirty="0">
                          <a:solidFill>
                            <a:srgbClr val="00B050"/>
                          </a:solidFill>
                        </a:rPr>
                        <a:t>None</a:t>
                      </a:r>
                    </a:p>
                  </a:txBody>
                  <a:tcPr/>
                </a:tc>
                <a:extLst>
                  <a:ext uri="{0D108BD9-81ED-4DB2-BD59-A6C34878D82A}">
                    <a16:rowId xmlns:a16="http://schemas.microsoft.com/office/drawing/2014/main" val="2117901277"/>
                  </a:ext>
                </a:extLst>
              </a:tr>
              <a:tr h="1143000">
                <a:tc>
                  <a:txBody>
                    <a:bodyPr/>
                    <a:lstStyle/>
                    <a:p>
                      <a:pPr algn="ctr"/>
                      <a:r>
                        <a:rPr lang="en-US" sz="2400" b="1" dirty="0">
                          <a:ln w="3175">
                            <a:solidFill>
                              <a:schemeClr val="tx1"/>
                            </a:solidFill>
                          </a:ln>
                          <a:solidFill>
                            <a:schemeClr val="accent2"/>
                          </a:solidFill>
                          <a:effectLst/>
                        </a:rPr>
                        <a:t>Development time to scale</a:t>
                      </a:r>
                    </a:p>
                  </a:txBody>
                  <a:tcPr/>
                </a:tc>
                <a:tc>
                  <a:txBody>
                    <a:bodyPr/>
                    <a:lstStyle/>
                    <a:p>
                      <a:r>
                        <a:rPr lang="en-US" sz="2000" b="1" dirty="0">
                          <a:solidFill>
                            <a:srgbClr val="00B050"/>
                          </a:solidFill>
                        </a:rPr>
                        <a:t>~10 years</a:t>
                      </a:r>
                    </a:p>
                  </a:txBody>
                  <a:tcPr/>
                </a:tc>
                <a:tc>
                  <a:txBody>
                    <a:bodyPr/>
                    <a:lstStyle/>
                    <a:p>
                      <a:r>
                        <a:rPr lang="en-US" sz="2000" b="1" dirty="0">
                          <a:solidFill>
                            <a:schemeClr val="accent2"/>
                          </a:solidFill>
                        </a:rPr>
                        <a:t>~15-30 years</a:t>
                      </a:r>
                    </a:p>
                  </a:txBody>
                  <a:tcPr/>
                </a:tc>
                <a:extLst>
                  <a:ext uri="{0D108BD9-81ED-4DB2-BD59-A6C34878D82A}">
                    <a16:rowId xmlns:a16="http://schemas.microsoft.com/office/drawing/2014/main" val="1264068611"/>
                  </a:ext>
                </a:extLst>
              </a:tr>
              <a:tr h="1143000">
                <a:tc>
                  <a:txBody>
                    <a:bodyPr/>
                    <a:lstStyle/>
                    <a:p>
                      <a:pPr algn="ctr"/>
                      <a:r>
                        <a:rPr lang="en-US" sz="2400" b="1" dirty="0">
                          <a:ln w="3175">
                            <a:solidFill>
                              <a:schemeClr val="tx1"/>
                            </a:solidFill>
                          </a:ln>
                          <a:solidFill>
                            <a:schemeClr val="accent2"/>
                          </a:solidFill>
                          <a:effectLst/>
                        </a:rPr>
                        <a:t>$$$</a:t>
                      </a:r>
                    </a:p>
                  </a:txBody>
                  <a:tcPr/>
                </a:tc>
                <a:tc>
                  <a:txBody>
                    <a:bodyPr/>
                    <a:lstStyle/>
                    <a:p>
                      <a:r>
                        <a:rPr lang="en-US" sz="2000" b="1" dirty="0">
                          <a:solidFill>
                            <a:srgbClr val="00B050"/>
                          </a:solidFill>
                        </a:rPr>
                        <a:t>$10-20 billion per year</a:t>
                      </a:r>
                    </a:p>
                  </a:txBody>
                  <a:tcPr/>
                </a:tc>
                <a:tc>
                  <a:txBody>
                    <a:bodyPr/>
                    <a:lstStyle/>
                    <a:p>
                      <a:r>
                        <a:rPr lang="en-US" sz="2000" b="1" dirty="0">
                          <a:solidFill>
                            <a:schemeClr val="accent2"/>
                          </a:solidFill>
                        </a:rPr>
                        <a:t>$250-$600 per ton of CO</a:t>
                      </a:r>
                      <a:r>
                        <a:rPr lang="en-US" sz="2000" b="1" baseline="-25000" dirty="0">
                          <a:solidFill>
                            <a:schemeClr val="accent2"/>
                          </a:solidFill>
                        </a:rPr>
                        <a:t>2</a:t>
                      </a:r>
                      <a:r>
                        <a:rPr lang="en-US" sz="2000" b="1" dirty="0">
                          <a:solidFill>
                            <a:schemeClr val="accent2"/>
                          </a:solidFill>
                        </a:rPr>
                        <a:t> </a:t>
                      </a:r>
                    </a:p>
                  </a:txBody>
                  <a:tcPr/>
                </a:tc>
                <a:extLst>
                  <a:ext uri="{0D108BD9-81ED-4DB2-BD59-A6C34878D82A}">
                    <a16:rowId xmlns:a16="http://schemas.microsoft.com/office/drawing/2014/main" val="3921451782"/>
                  </a:ext>
                </a:extLst>
              </a:tr>
            </a:tbl>
          </a:graphicData>
        </a:graphic>
      </p:graphicFrame>
      <p:sp>
        <p:nvSpPr>
          <p:cNvPr id="5" name="TextBox 4">
            <a:extLst>
              <a:ext uri="{FF2B5EF4-FFF2-40B4-BE49-F238E27FC236}">
                <a16:creationId xmlns:a16="http://schemas.microsoft.com/office/drawing/2014/main" id="{8C9E6B89-1184-9A04-592C-1027818F77D4}"/>
              </a:ext>
            </a:extLst>
          </p:cNvPr>
          <p:cNvSpPr txBox="1"/>
          <p:nvPr/>
        </p:nvSpPr>
        <p:spPr>
          <a:xfrm>
            <a:off x="4038600" y="987167"/>
            <a:ext cx="3456203" cy="646331"/>
          </a:xfrm>
          <a:prstGeom prst="rect">
            <a:avLst/>
          </a:prstGeom>
          <a:noFill/>
        </p:spPr>
        <p:txBody>
          <a:bodyPr wrap="none" rtlCol="0">
            <a:spAutoFit/>
          </a:bodyPr>
          <a:lstStyle/>
          <a:p>
            <a:pPr algn="l"/>
            <a:r>
              <a:rPr lang="en-US" sz="3600" b="1" dirty="0">
                <a:solidFill>
                  <a:srgbClr val="002060"/>
                </a:solidFill>
                <a:latin typeface="Calibri" panose="020F0502020204030204" pitchFamily="34" charset="0"/>
                <a:cs typeface="Calibri" panose="020F0502020204030204" pitchFamily="34" charset="0"/>
              </a:rPr>
              <a:t>SG		      DAC</a:t>
            </a:r>
          </a:p>
        </p:txBody>
      </p:sp>
      <p:sp>
        <p:nvSpPr>
          <p:cNvPr id="3" name="TextBox 2">
            <a:extLst>
              <a:ext uri="{FF2B5EF4-FFF2-40B4-BE49-F238E27FC236}">
                <a16:creationId xmlns:a16="http://schemas.microsoft.com/office/drawing/2014/main" id="{4A547CEE-AB19-4AA3-128C-B3B1A3263A70}"/>
              </a:ext>
            </a:extLst>
          </p:cNvPr>
          <p:cNvSpPr txBox="1"/>
          <p:nvPr/>
        </p:nvSpPr>
        <p:spPr>
          <a:xfrm>
            <a:off x="6629400" y="6400800"/>
            <a:ext cx="2348913"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Adapted from UNEP, 2023</a:t>
            </a:r>
          </a:p>
        </p:txBody>
      </p:sp>
    </p:spTree>
    <p:extLst>
      <p:ext uri="{BB962C8B-B14F-4D97-AF65-F5344CB8AC3E}">
        <p14:creationId xmlns:p14="http://schemas.microsoft.com/office/powerpoint/2010/main" val="2744902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3DE01-49F1-9114-52A6-6DB751679070}"/>
              </a:ext>
            </a:extLst>
          </p:cNvPr>
          <p:cNvSpPr txBox="1"/>
          <p:nvPr/>
        </p:nvSpPr>
        <p:spPr>
          <a:xfrm>
            <a:off x="806001" y="271492"/>
            <a:ext cx="7531998" cy="584775"/>
          </a:xfrm>
          <a:prstGeom prst="rect">
            <a:avLst/>
          </a:prstGeom>
          <a:noFill/>
        </p:spPr>
        <p:txBody>
          <a:bodyPr wrap="none" rtlCol="0">
            <a:spAutoFit/>
          </a:bodyPr>
          <a:lstStyle/>
          <a:p>
            <a:pPr algn="l"/>
            <a:r>
              <a:rPr lang="en-US" sz="3200" b="1" i="1" dirty="0">
                <a:solidFill>
                  <a:srgbClr val="0070C0"/>
                </a:solidFill>
                <a:latin typeface="Calibri" panose="020F0502020204030204" pitchFamily="34" charset="0"/>
                <a:cs typeface="Calibri" panose="020F0502020204030204" pitchFamily="34" charset="0"/>
              </a:rPr>
              <a:t>Solar Geoengineering vs Direct Air Capture </a:t>
            </a:r>
          </a:p>
        </p:txBody>
      </p:sp>
      <p:graphicFrame>
        <p:nvGraphicFramePr>
          <p:cNvPr id="4" name="Table 4">
            <a:extLst>
              <a:ext uri="{FF2B5EF4-FFF2-40B4-BE49-F238E27FC236}">
                <a16:creationId xmlns:a16="http://schemas.microsoft.com/office/drawing/2014/main" id="{C2018C32-0E64-5093-20FF-7696565D862A}"/>
              </a:ext>
            </a:extLst>
          </p:cNvPr>
          <p:cNvGraphicFramePr>
            <a:graphicFrameLocks noGrp="1"/>
          </p:cNvGraphicFramePr>
          <p:nvPr>
            <p:extLst>
              <p:ext uri="{D42A27DB-BD31-4B8C-83A1-F6EECF244321}">
                <p14:modId xmlns:p14="http://schemas.microsoft.com/office/powerpoint/2010/main" val="1566170519"/>
              </p:ext>
            </p:extLst>
          </p:nvPr>
        </p:nvGraphicFramePr>
        <p:xfrm>
          <a:off x="723900" y="1676400"/>
          <a:ext cx="7696200" cy="457200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280877243"/>
                    </a:ext>
                  </a:extLst>
                </a:gridCol>
                <a:gridCol w="2565400">
                  <a:extLst>
                    <a:ext uri="{9D8B030D-6E8A-4147-A177-3AD203B41FA5}">
                      <a16:colId xmlns:a16="http://schemas.microsoft.com/office/drawing/2014/main" val="3549661513"/>
                    </a:ext>
                  </a:extLst>
                </a:gridCol>
                <a:gridCol w="2565400">
                  <a:extLst>
                    <a:ext uri="{9D8B030D-6E8A-4147-A177-3AD203B41FA5}">
                      <a16:colId xmlns:a16="http://schemas.microsoft.com/office/drawing/2014/main" val="2843046751"/>
                    </a:ext>
                  </a:extLst>
                </a:gridCol>
              </a:tblGrid>
              <a:tr h="1143000">
                <a:tc>
                  <a:txBody>
                    <a:bodyPr/>
                    <a:lstStyle/>
                    <a:p>
                      <a:pPr algn="ctr"/>
                      <a:r>
                        <a:rPr lang="en-US" sz="2400" dirty="0">
                          <a:ln w="3175">
                            <a:solidFill>
                              <a:schemeClr val="tx1"/>
                            </a:solidFill>
                          </a:ln>
                          <a:solidFill>
                            <a:schemeClr val="accent2"/>
                          </a:solidFill>
                        </a:rPr>
                        <a:t>Physical hazards</a:t>
                      </a:r>
                    </a:p>
                  </a:txBody>
                  <a:tcPr/>
                </a:tc>
                <a:tc>
                  <a:txBody>
                    <a:bodyPr/>
                    <a:lstStyle/>
                    <a:p>
                      <a:r>
                        <a:rPr lang="en-US" sz="2000" i="0" dirty="0">
                          <a:solidFill>
                            <a:schemeClr val="accent2"/>
                          </a:solidFill>
                        </a:rPr>
                        <a:t>Many new hazards</a:t>
                      </a:r>
                    </a:p>
                  </a:txBody>
                  <a:tcPr>
                    <a:lnB w="12700" cap="flat" cmpd="sng" algn="ctr">
                      <a:solidFill>
                        <a:schemeClr val="accent2"/>
                      </a:solidFill>
                      <a:prstDash val="solid"/>
                      <a:round/>
                      <a:headEnd type="none" w="med" len="med"/>
                      <a:tailEnd type="none" w="med" len="med"/>
                    </a:lnB>
                  </a:tcPr>
                </a:tc>
                <a:tc>
                  <a:txBody>
                    <a:bodyPr/>
                    <a:lstStyle/>
                    <a:p>
                      <a:r>
                        <a:rPr lang="en-US" sz="2000" i="0" baseline="0" dirty="0">
                          <a:solidFill>
                            <a:srgbClr val="00B050"/>
                          </a:solidFill>
                        </a:rPr>
                        <a:t>Known hazards; scale-up</a:t>
                      </a:r>
                    </a:p>
                  </a:txBody>
                  <a:tcPr/>
                </a:tc>
                <a:extLst>
                  <a:ext uri="{0D108BD9-81ED-4DB2-BD59-A6C34878D82A}">
                    <a16:rowId xmlns:a16="http://schemas.microsoft.com/office/drawing/2014/main" val="848274112"/>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Societal conflict</a:t>
                      </a:r>
                    </a:p>
                  </a:txBody>
                  <a:tcPr/>
                </a:tc>
                <a:tc>
                  <a:txBody>
                    <a:bodyPr/>
                    <a:lstStyle/>
                    <a:p>
                      <a:r>
                        <a:rPr lang="en-US" sz="2000" b="1" dirty="0">
                          <a:solidFill>
                            <a:schemeClr val="accent2"/>
                          </a:solidFill>
                        </a:rPr>
                        <a:t>High potential</a:t>
                      </a:r>
                    </a:p>
                  </a:txBody>
                  <a:tcPr>
                    <a:lnT w="12700" cap="flat" cmpd="sng" algn="ctr">
                      <a:solidFill>
                        <a:schemeClr val="accent2"/>
                      </a:solidFill>
                      <a:prstDash val="solid"/>
                      <a:round/>
                      <a:headEnd type="none" w="med" len="med"/>
                      <a:tailEnd type="none" w="med" len="med"/>
                    </a:lnT>
                  </a:tcPr>
                </a:tc>
                <a:tc>
                  <a:txBody>
                    <a:bodyPr/>
                    <a:lstStyle/>
                    <a:p>
                      <a:r>
                        <a:rPr lang="en-US" sz="2000" b="1" dirty="0">
                          <a:solidFill>
                            <a:srgbClr val="00B050"/>
                          </a:solidFill>
                        </a:rPr>
                        <a:t>Low potential</a:t>
                      </a:r>
                    </a:p>
                  </a:txBody>
                  <a:tcPr/>
                </a:tc>
                <a:extLst>
                  <a:ext uri="{0D108BD9-81ED-4DB2-BD59-A6C34878D82A}">
                    <a16:rowId xmlns:a16="http://schemas.microsoft.com/office/drawing/2014/main" val="2117901277"/>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UN process</a:t>
                      </a:r>
                    </a:p>
                  </a:txBody>
                  <a:tcPr/>
                </a:tc>
                <a:tc>
                  <a:txBody>
                    <a:bodyPr/>
                    <a:lstStyle/>
                    <a:p>
                      <a:r>
                        <a:rPr lang="en-US" sz="2000" b="1" dirty="0">
                          <a:solidFill>
                            <a:schemeClr val="accent2"/>
                          </a:solidFill>
                        </a:rPr>
                        <a:t>None yet</a:t>
                      </a:r>
                    </a:p>
                  </a:txBody>
                  <a:tcPr/>
                </a:tc>
                <a:tc>
                  <a:txBody>
                    <a:bodyPr/>
                    <a:lstStyle/>
                    <a:p>
                      <a:r>
                        <a:rPr lang="en-US" sz="2000" b="1" dirty="0">
                          <a:solidFill>
                            <a:srgbClr val="00B050"/>
                          </a:solidFill>
                        </a:rPr>
                        <a:t>Works within UNFCCC/Paris</a:t>
                      </a:r>
                    </a:p>
                  </a:txBody>
                  <a:tcPr/>
                </a:tc>
                <a:extLst>
                  <a:ext uri="{0D108BD9-81ED-4DB2-BD59-A6C34878D82A}">
                    <a16:rowId xmlns:a16="http://schemas.microsoft.com/office/drawing/2014/main" val="1264068611"/>
                  </a:ext>
                </a:extLst>
              </a:tr>
              <a:tr h="1143000">
                <a:tc>
                  <a:txBody>
                    <a:bodyPr/>
                    <a:lstStyle/>
                    <a:p>
                      <a:pPr algn="ctr"/>
                      <a:r>
                        <a:rPr lang="en-US" sz="2400" b="1" dirty="0">
                          <a:ln w="3175">
                            <a:solidFill>
                              <a:schemeClr val="tx1"/>
                            </a:solidFill>
                          </a:ln>
                          <a:solidFill>
                            <a:schemeClr val="accent2"/>
                          </a:solidFill>
                          <a:effectLst>
                            <a:outerShdw blurRad="50800" dist="38100" dir="2700000" algn="tl" rotWithShape="0">
                              <a:prstClr val="black">
                                <a:alpha val="40000"/>
                              </a:prstClr>
                            </a:outerShdw>
                          </a:effectLst>
                        </a:rPr>
                        <a:t>Status in US</a:t>
                      </a:r>
                    </a:p>
                  </a:txBody>
                  <a:tcPr/>
                </a:tc>
                <a:tc>
                  <a:txBody>
                    <a:bodyPr/>
                    <a:lstStyle/>
                    <a:p>
                      <a:r>
                        <a:rPr lang="en-US" sz="2000" b="1" dirty="0">
                          <a:solidFill>
                            <a:schemeClr val="accent2"/>
                          </a:solidFill>
                        </a:rPr>
                        <a:t>Directed research </a:t>
                      </a:r>
                    </a:p>
                    <a:p>
                      <a:r>
                        <a:rPr lang="en-US" sz="2000" b="1" dirty="0">
                          <a:solidFill>
                            <a:schemeClr val="accent2"/>
                          </a:solidFill>
                        </a:rPr>
                        <a:t>funds likely soon</a:t>
                      </a:r>
                    </a:p>
                  </a:txBody>
                  <a:tcPr/>
                </a:tc>
                <a:tc>
                  <a:txBody>
                    <a:bodyPr/>
                    <a:lstStyle/>
                    <a:p>
                      <a:r>
                        <a:rPr lang="en-US" sz="2000" b="1" dirty="0">
                          <a:solidFill>
                            <a:srgbClr val="00B050"/>
                          </a:solidFill>
                        </a:rPr>
                        <a:t>45Q tax credit,</a:t>
                      </a:r>
                    </a:p>
                    <a:p>
                      <a:r>
                        <a:rPr lang="en-US" sz="2000" b="1" dirty="0">
                          <a:solidFill>
                            <a:srgbClr val="00B050"/>
                          </a:solidFill>
                        </a:rPr>
                        <a:t>CO</a:t>
                      </a:r>
                      <a:r>
                        <a:rPr lang="en-US" sz="2000" b="1" baseline="-25000" dirty="0">
                          <a:solidFill>
                            <a:srgbClr val="00B050"/>
                          </a:solidFill>
                        </a:rPr>
                        <a:t>2</a:t>
                      </a:r>
                      <a:r>
                        <a:rPr lang="en-US" sz="2000" b="1" dirty="0">
                          <a:solidFill>
                            <a:srgbClr val="00B050"/>
                          </a:solidFill>
                        </a:rPr>
                        <a:t> pipelines,</a:t>
                      </a:r>
                    </a:p>
                    <a:p>
                      <a:r>
                        <a:rPr lang="en-US" sz="2000" b="1" dirty="0">
                          <a:solidFill>
                            <a:srgbClr val="00B050"/>
                          </a:solidFill>
                        </a:rPr>
                        <a:t>EPA regulation</a:t>
                      </a:r>
                    </a:p>
                  </a:txBody>
                  <a:tcPr/>
                </a:tc>
                <a:extLst>
                  <a:ext uri="{0D108BD9-81ED-4DB2-BD59-A6C34878D82A}">
                    <a16:rowId xmlns:a16="http://schemas.microsoft.com/office/drawing/2014/main" val="3921451782"/>
                  </a:ext>
                </a:extLst>
              </a:tr>
            </a:tbl>
          </a:graphicData>
        </a:graphic>
      </p:graphicFrame>
      <p:sp>
        <p:nvSpPr>
          <p:cNvPr id="5" name="TextBox 4">
            <a:extLst>
              <a:ext uri="{FF2B5EF4-FFF2-40B4-BE49-F238E27FC236}">
                <a16:creationId xmlns:a16="http://schemas.microsoft.com/office/drawing/2014/main" id="{8C9E6B89-1184-9A04-592C-1027818F77D4}"/>
              </a:ext>
            </a:extLst>
          </p:cNvPr>
          <p:cNvSpPr txBox="1"/>
          <p:nvPr/>
        </p:nvSpPr>
        <p:spPr>
          <a:xfrm>
            <a:off x="4038600" y="987167"/>
            <a:ext cx="3456203" cy="646331"/>
          </a:xfrm>
          <a:prstGeom prst="rect">
            <a:avLst/>
          </a:prstGeom>
          <a:noFill/>
        </p:spPr>
        <p:txBody>
          <a:bodyPr wrap="none" rtlCol="0">
            <a:spAutoFit/>
          </a:bodyPr>
          <a:lstStyle/>
          <a:p>
            <a:pPr algn="l"/>
            <a:r>
              <a:rPr lang="en-US" sz="3600" b="1" dirty="0">
                <a:solidFill>
                  <a:srgbClr val="002060"/>
                </a:solidFill>
                <a:latin typeface="Calibri" panose="020F0502020204030204" pitchFamily="34" charset="0"/>
                <a:cs typeface="Calibri" panose="020F0502020204030204" pitchFamily="34" charset="0"/>
              </a:rPr>
              <a:t>SG		      DAC</a:t>
            </a:r>
          </a:p>
        </p:txBody>
      </p:sp>
      <p:sp>
        <p:nvSpPr>
          <p:cNvPr id="3" name="TextBox 2">
            <a:extLst>
              <a:ext uri="{FF2B5EF4-FFF2-40B4-BE49-F238E27FC236}">
                <a16:creationId xmlns:a16="http://schemas.microsoft.com/office/drawing/2014/main" id="{E6D9D2E2-F1C0-22CC-8BDE-793870C8C844}"/>
              </a:ext>
            </a:extLst>
          </p:cNvPr>
          <p:cNvSpPr txBox="1"/>
          <p:nvPr/>
        </p:nvSpPr>
        <p:spPr>
          <a:xfrm>
            <a:off x="6629400" y="6400800"/>
            <a:ext cx="2348913"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Adapted from UNEP, 2023</a:t>
            </a:r>
          </a:p>
        </p:txBody>
      </p:sp>
    </p:spTree>
    <p:extLst>
      <p:ext uri="{BB962C8B-B14F-4D97-AF65-F5344CB8AC3E}">
        <p14:creationId xmlns:p14="http://schemas.microsoft.com/office/powerpoint/2010/main" val="3977628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6BEF294E-F2B2-10CA-C662-39BE353C7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21" y="251194"/>
            <a:ext cx="6211153" cy="31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Box 1">
            <a:extLst>
              <a:ext uri="{FF2B5EF4-FFF2-40B4-BE49-F238E27FC236}">
                <a16:creationId xmlns:a16="http://schemas.microsoft.com/office/drawing/2014/main" id="{AA484A88-BA9F-C377-2E94-911F19B2A587}"/>
              </a:ext>
            </a:extLst>
          </p:cNvPr>
          <p:cNvSpPr txBox="1">
            <a:spLocks noChangeArrowheads="1"/>
          </p:cNvSpPr>
          <p:nvPr/>
        </p:nvSpPr>
        <p:spPr bwMode="auto">
          <a:xfrm>
            <a:off x="3467731" y="3356771"/>
            <a:ext cx="1847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Thank you!</a:t>
            </a:r>
          </a:p>
        </p:txBody>
      </p:sp>
      <p:sp>
        <p:nvSpPr>
          <p:cNvPr id="63491" name="TextBox 3">
            <a:extLst>
              <a:ext uri="{FF2B5EF4-FFF2-40B4-BE49-F238E27FC236}">
                <a16:creationId xmlns:a16="http://schemas.microsoft.com/office/drawing/2014/main" id="{FD0213C7-81EF-3BA2-433F-CFCB3B37E49E}"/>
              </a:ext>
            </a:extLst>
          </p:cNvPr>
          <p:cNvSpPr txBox="1">
            <a:spLocks noChangeArrowheads="1"/>
          </p:cNvSpPr>
          <p:nvPr/>
        </p:nvSpPr>
        <p:spPr bwMode="auto">
          <a:xfrm>
            <a:off x="609599" y="6224528"/>
            <a:ext cx="7564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3"/>
              </a:rPr>
              <a:t>www.fromknowledgetopower.com</a:t>
            </a: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4"/>
              </a:rPr>
              <a:t>https://www.linkedin.com/in/johnperona/</a:t>
            </a:r>
            <a:endPar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pPr>
            <a:r>
              <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altLang="en-US" sz="1800" dirty="0" err="1">
                <a:solidFill>
                  <a:srgbClr val="002060"/>
                </a:solidFill>
                <a:latin typeface="Calibri" panose="020F0502020204030204" pitchFamily="34" charset="0"/>
                <a:ea typeface="Calibri" panose="020F0502020204030204" pitchFamily="34" charset="0"/>
                <a:cs typeface="Calibri" panose="020F0502020204030204" pitchFamily="34" charset="0"/>
              </a:rPr>
              <a:t>johnjperona@gmail.com</a:t>
            </a:r>
            <a:endParaRPr lang="en-US" alt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0B5EFF6-EBBB-4DD5-07B4-0DCE270A9CFA}"/>
              </a:ext>
            </a:extLst>
          </p:cNvPr>
          <p:cNvSpPr txBox="1"/>
          <p:nvPr/>
        </p:nvSpPr>
        <p:spPr>
          <a:xfrm>
            <a:off x="102121" y="4042947"/>
            <a:ext cx="8939755" cy="2031325"/>
          </a:xfrm>
          <a:prstGeom prst="rect">
            <a:avLst/>
          </a:prstGeom>
          <a:noFill/>
        </p:spPr>
        <p:txBody>
          <a:bodyPr wrap="none" rtlCol="0">
            <a:spAutoFit/>
          </a:bodyPr>
          <a:lstStyle/>
          <a:p>
            <a:pPr algn="l"/>
            <a:r>
              <a:rPr lang="en-US" dirty="0">
                <a:solidFill>
                  <a:srgbClr val="002060"/>
                </a:solidFill>
                <a:latin typeface="Calibri" panose="020F0502020204030204" pitchFamily="34" charset="0"/>
                <a:cs typeface="Calibri" panose="020F0502020204030204" pitchFamily="34" charset="0"/>
              </a:rPr>
              <a:t>United Nations Environment Program (2023). </a:t>
            </a:r>
            <a:r>
              <a:rPr lang="en-US" i="1" dirty="0">
                <a:solidFill>
                  <a:srgbClr val="002060"/>
                </a:solidFill>
                <a:latin typeface="Calibri" panose="020F0502020204030204" pitchFamily="34" charset="0"/>
                <a:cs typeface="Calibri" panose="020F0502020204030204" pitchFamily="34" charset="0"/>
              </a:rPr>
              <a:t>One Atmosphere: An independent expert review</a:t>
            </a:r>
          </a:p>
          <a:p>
            <a:pPr algn="l"/>
            <a:r>
              <a:rPr lang="en-US" i="1" dirty="0">
                <a:solidFill>
                  <a:srgbClr val="002060"/>
                </a:solidFill>
                <a:latin typeface="Calibri" panose="020F0502020204030204" pitchFamily="34" charset="0"/>
                <a:cs typeface="Calibri" panose="020F0502020204030204" pitchFamily="34" charset="0"/>
              </a:rPr>
              <a:t> on solar radiation modification research and deployment</a:t>
            </a:r>
            <a:r>
              <a:rPr lang="en-US" dirty="0">
                <a:solidFill>
                  <a:srgbClr val="002060"/>
                </a:solidFill>
                <a:latin typeface="Calibri" panose="020F0502020204030204" pitchFamily="34" charset="0"/>
                <a:cs typeface="Calibri" panose="020F0502020204030204" pitchFamily="34" charset="0"/>
              </a:rPr>
              <a:t>. Kenya, Nairobi. </a:t>
            </a:r>
          </a:p>
          <a:p>
            <a:pPr algn="l"/>
            <a:r>
              <a:rPr lang="en-US" dirty="0">
                <a:solidFill>
                  <a:srgbClr val="002060"/>
                </a:solidFill>
                <a:latin typeface="Calibri" panose="020F0502020204030204" pitchFamily="34" charset="0"/>
                <a:cs typeface="Calibri" panose="020F0502020204030204" pitchFamily="34" charset="0"/>
                <a:hlinkClick r:id="rId5"/>
              </a:rPr>
              <a:t>https://www.unep.org/resources/report/Solar-Radiation-Modification-research-deployment</a:t>
            </a:r>
            <a:endParaRPr lang="en-US" dirty="0">
              <a:solidFill>
                <a:srgbClr val="002060"/>
              </a:solidFill>
              <a:latin typeface="Calibri" panose="020F0502020204030204" pitchFamily="34" charset="0"/>
              <a:cs typeface="Calibri" panose="020F0502020204030204" pitchFamily="34" charset="0"/>
            </a:endParaRPr>
          </a:p>
          <a:p>
            <a:pPr algn="l"/>
            <a:endParaRPr lang="en-US" dirty="0">
              <a:solidFill>
                <a:srgbClr val="002060"/>
              </a:solidFill>
              <a:latin typeface="Calibri" panose="020F0502020204030204" pitchFamily="34" charset="0"/>
              <a:cs typeface="Calibri" panose="020F0502020204030204" pitchFamily="34" charset="0"/>
            </a:endParaRPr>
          </a:p>
          <a:p>
            <a:pPr algn="l"/>
            <a:r>
              <a:rPr lang="en-US" dirty="0">
                <a:solidFill>
                  <a:srgbClr val="002060"/>
                </a:solidFill>
                <a:latin typeface="Calibri" panose="020F0502020204030204" pitchFamily="34" charset="0"/>
                <a:cs typeface="Calibri" panose="020F0502020204030204" pitchFamily="34" charset="0"/>
              </a:rPr>
              <a:t>National Academies of Science, Engineering and Medicine 2021. </a:t>
            </a:r>
            <a:r>
              <a:rPr lang="en-US" i="1" dirty="0">
                <a:solidFill>
                  <a:srgbClr val="002060"/>
                </a:solidFill>
                <a:latin typeface="Calibri" panose="020F0502020204030204" pitchFamily="34" charset="0"/>
                <a:cs typeface="Calibri" panose="020F0502020204030204" pitchFamily="34" charset="0"/>
              </a:rPr>
              <a:t>Reflecting Sunlight: </a:t>
            </a:r>
          </a:p>
          <a:p>
            <a:pPr algn="l"/>
            <a:r>
              <a:rPr lang="en-US" i="1" dirty="0">
                <a:solidFill>
                  <a:srgbClr val="002060"/>
                </a:solidFill>
                <a:latin typeface="Calibri" panose="020F0502020204030204" pitchFamily="34" charset="0"/>
                <a:cs typeface="Calibri" panose="020F0502020204030204" pitchFamily="34" charset="0"/>
              </a:rPr>
              <a:t>Recommendations for Solar Engineering Research and Research Governance</a:t>
            </a:r>
            <a:r>
              <a:rPr lang="en-US" dirty="0">
                <a:solidFill>
                  <a:srgbClr val="002060"/>
                </a:solidFill>
                <a:latin typeface="Calibri" panose="020F0502020204030204" pitchFamily="34" charset="0"/>
                <a:cs typeface="Calibri" panose="020F0502020204030204" pitchFamily="34" charset="0"/>
              </a:rPr>
              <a:t>, Washington DC.</a:t>
            </a:r>
          </a:p>
          <a:p>
            <a:pPr algn="l"/>
            <a:r>
              <a:rPr lang="en-US" dirty="0">
                <a:solidFill>
                  <a:srgbClr val="002060"/>
                </a:solidFill>
                <a:latin typeface="Calibri" panose="020F0502020204030204" pitchFamily="34" charset="0"/>
                <a:cs typeface="Calibri" panose="020F0502020204030204" pitchFamily="34" charset="0"/>
              </a:rPr>
              <a:t>The National Academies Press. </a:t>
            </a:r>
            <a:r>
              <a:rPr lang="en-US" dirty="0">
                <a:solidFill>
                  <a:srgbClr val="002060"/>
                </a:solidFill>
                <a:latin typeface="Calibri" panose="020F0502020204030204" pitchFamily="34" charset="0"/>
                <a:cs typeface="Calibri" panose="020F0502020204030204" pitchFamily="34" charset="0"/>
                <a:hlinkClick r:id="rId6"/>
              </a:rPr>
              <a:t>https://doi.org/10.17226/25762</a:t>
            </a:r>
            <a:r>
              <a:rPr lang="en-US" dirty="0">
                <a:solidFill>
                  <a:srgbClr val="002060"/>
                </a:solidFill>
                <a:latin typeface="Calibri" panose="020F0502020204030204" pitchFamily="34" charset="0"/>
                <a:cs typeface="Calibri" panose="020F050202020403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 Energy Budget | Precipitation Education">
            <a:extLst>
              <a:ext uri="{FF2B5EF4-FFF2-40B4-BE49-F238E27FC236}">
                <a16:creationId xmlns:a16="http://schemas.microsoft.com/office/drawing/2014/main" id="{96F375A1-C570-05FF-EE84-0DCF9FB4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86151"/>
            <a:ext cx="6599370" cy="4931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DB3E43-CEE6-3EA4-369A-80BCD87C1939}"/>
              </a:ext>
            </a:extLst>
          </p:cNvPr>
          <p:cNvSpPr txBox="1"/>
          <p:nvPr/>
        </p:nvSpPr>
        <p:spPr>
          <a:xfrm>
            <a:off x="381000" y="5466093"/>
            <a:ext cx="1252907"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NASA</a:t>
            </a:r>
          </a:p>
        </p:txBody>
      </p:sp>
      <p:sp>
        <p:nvSpPr>
          <p:cNvPr id="3" name="TextBox 2">
            <a:extLst>
              <a:ext uri="{FF2B5EF4-FFF2-40B4-BE49-F238E27FC236}">
                <a16:creationId xmlns:a16="http://schemas.microsoft.com/office/drawing/2014/main" id="{BD142C98-E844-6A44-CB5A-241CFDEE856C}"/>
              </a:ext>
            </a:extLst>
          </p:cNvPr>
          <p:cNvSpPr txBox="1"/>
          <p:nvPr/>
        </p:nvSpPr>
        <p:spPr>
          <a:xfrm>
            <a:off x="912950" y="183029"/>
            <a:ext cx="7748981"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Accounting for reflected sunlight in energy balance</a:t>
            </a:r>
          </a:p>
        </p:txBody>
      </p:sp>
      <p:sp>
        <p:nvSpPr>
          <p:cNvPr id="4" name="TextBox 3">
            <a:extLst>
              <a:ext uri="{FF2B5EF4-FFF2-40B4-BE49-F238E27FC236}">
                <a16:creationId xmlns:a16="http://schemas.microsoft.com/office/drawing/2014/main" id="{9CBF49FD-833C-D437-EF90-E0A84E43D5BF}"/>
              </a:ext>
            </a:extLst>
          </p:cNvPr>
          <p:cNvSpPr txBox="1"/>
          <p:nvPr/>
        </p:nvSpPr>
        <p:spPr>
          <a:xfrm>
            <a:off x="8056843" y="3855339"/>
            <a:ext cx="1087157" cy="830997"/>
          </a:xfrm>
          <a:prstGeom prst="rect">
            <a:avLst/>
          </a:prstGeom>
          <a:noFill/>
        </p:spPr>
        <p:txBody>
          <a:bodyPr wrap="none" rtlCol="0">
            <a:spAutoFit/>
          </a:bodyPr>
          <a:lstStyle/>
          <a:p>
            <a:pPr algn="l"/>
            <a:r>
              <a:rPr lang="en-US" sz="2400" b="1" dirty="0">
                <a:solidFill>
                  <a:srgbClr val="7030A0"/>
                </a:solidFill>
                <a:latin typeface="Calibri" panose="020F0502020204030204" pitchFamily="34" charset="0"/>
                <a:cs typeface="Calibri" panose="020F0502020204030204" pitchFamily="34" charset="0"/>
              </a:rPr>
              <a:t>WATER</a:t>
            </a:r>
          </a:p>
          <a:p>
            <a:pPr algn="l"/>
            <a:r>
              <a:rPr lang="en-US" sz="2400" b="1" dirty="0">
                <a:solidFill>
                  <a:srgbClr val="7030A0"/>
                </a:solidFill>
                <a:latin typeface="Calibri" panose="020F0502020204030204" pitchFamily="34" charset="0"/>
                <a:cs typeface="Calibri" panose="020F0502020204030204" pitchFamily="34" charset="0"/>
              </a:rPr>
              <a:t>CYCLE</a:t>
            </a:r>
          </a:p>
        </p:txBody>
      </p:sp>
      <p:sp>
        <p:nvSpPr>
          <p:cNvPr id="6" name="TextBox 5">
            <a:extLst>
              <a:ext uri="{FF2B5EF4-FFF2-40B4-BE49-F238E27FC236}">
                <a16:creationId xmlns:a16="http://schemas.microsoft.com/office/drawing/2014/main" id="{1BFE915B-A2CF-4098-E2B5-4A8B67780EE5}"/>
              </a:ext>
            </a:extLst>
          </p:cNvPr>
          <p:cNvSpPr txBox="1"/>
          <p:nvPr/>
        </p:nvSpPr>
        <p:spPr>
          <a:xfrm>
            <a:off x="6246600" y="1524000"/>
            <a:ext cx="2159566" cy="1200329"/>
          </a:xfrm>
          <a:prstGeom prst="rect">
            <a:avLst/>
          </a:prstGeom>
          <a:noFill/>
        </p:spPr>
        <p:txBody>
          <a:bodyPr wrap="none" rtlCol="0">
            <a:spAutoFit/>
          </a:bodyPr>
          <a:lstStyle/>
          <a:p>
            <a:pPr algn="l"/>
            <a:r>
              <a:rPr lang="en-US" sz="2400" dirty="0">
                <a:solidFill>
                  <a:srgbClr val="FFFF00"/>
                </a:solidFill>
                <a:latin typeface="Calibri" panose="020F0502020204030204" pitchFamily="34" charset="0"/>
                <a:cs typeface="Calibri" panose="020F0502020204030204" pitchFamily="34" charset="0"/>
              </a:rPr>
              <a:t>340.4-77.0-22.9</a:t>
            </a:r>
          </a:p>
          <a:p>
            <a:pPr algn="l"/>
            <a:r>
              <a:rPr lang="en-US" sz="2400" dirty="0">
                <a:solidFill>
                  <a:srgbClr val="FFFF00"/>
                </a:solidFill>
                <a:latin typeface="Calibri" panose="020F0502020204030204" pitchFamily="34" charset="0"/>
                <a:cs typeface="Calibri" panose="020F0502020204030204" pitchFamily="34" charset="0"/>
              </a:rPr>
              <a:t> = 240.5 INPUT</a:t>
            </a:r>
          </a:p>
          <a:p>
            <a:pPr algn="l"/>
            <a:r>
              <a:rPr lang="en-US" sz="2400" dirty="0">
                <a:solidFill>
                  <a:srgbClr val="FF0000"/>
                </a:solidFill>
                <a:latin typeface="Calibri" panose="020F0502020204030204" pitchFamily="34" charset="0"/>
                <a:cs typeface="Calibri" panose="020F0502020204030204" pitchFamily="34" charset="0"/>
              </a:rPr>
              <a:t>239.9 OUTPUT </a:t>
            </a:r>
          </a:p>
        </p:txBody>
      </p:sp>
      <p:sp>
        <p:nvSpPr>
          <p:cNvPr id="7" name="TextBox 6">
            <a:extLst>
              <a:ext uri="{FF2B5EF4-FFF2-40B4-BE49-F238E27FC236}">
                <a16:creationId xmlns:a16="http://schemas.microsoft.com/office/drawing/2014/main" id="{C05C8FA1-459C-AF6C-BAD9-42B94B632D58}"/>
              </a:ext>
            </a:extLst>
          </p:cNvPr>
          <p:cNvSpPr txBox="1"/>
          <p:nvPr/>
        </p:nvSpPr>
        <p:spPr>
          <a:xfrm>
            <a:off x="770284" y="5971849"/>
            <a:ext cx="8118826" cy="830997"/>
          </a:xfrm>
          <a:prstGeom prst="rect">
            <a:avLst/>
          </a:prstGeom>
          <a:noFill/>
        </p:spPr>
        <p:txBody>
          <a:bodyPr wrap="none" rtlCol="0">
            <a:spAutoFit/>
          </a:bodyPr>
          <a:lstStyle/>
          <a:p>
            <a:pPr algn="l"/>
            <a:r>
              <a:rPr lang="en-US" sz="2400" i="1" dirty="0">
                <a:solidFill>
                  <a:srgbClr val="002060"/>
                </a:solidFill>
                <a:latin typeface="Calibri" panose="020F0502020204030204" pitchFamily="34" charset="0"/>
                <a:cs typeface="Calibri" panose="020F0502020204030204" pitchFamily="34" charset="0"/>
              </a:rPr>
              <a:t>There is an energy imbalance: </a:t>
            </a:r>
            <a:r>
              <a:rPr lang="en-US" sz="2400" b="1" i="1" dirty="0">
                <a:solidFill>
                  <a:srgbClr val="C00000"/>
                </a:solidFill>
                <a:latin typeface="Calibri" panose="020F0502020204030204" pitchFamily="34" charset="0"/>
                <a:cs typeface="Calibri" panose="020F0502020204030204" pitchFamily="34" charset="0"/>
              </a:rPr>
              <a:t>net energy absorbed = 0.6 W/m</a:t>
            </a:r>
            <a:r>
              <a:rPr lang="en-US" sz="2400" b="1" i="1" baseline="30000" dirty="0">
                <a:solidFill>
                  <a:srgbClr val="C00000"/>
                </a:solidFill>
                <a:latin typeface="Calibri" panose="020F0502020204030204" pitchFamily="34" charset="0"/>
                <a:cs typeface="Calibri" panose="020F0502020204030204" pitchFamily="34" charset="0"/>
              </a:rPr>
              <a:t>2</a:t>
            </a:r>
          </a:p>
          <a:p>
            <a:pPr algn="l"/>
            <a:r>
              <a:rPr lang="en-US" sz="2400" i="1" dirty="0">
                <a:solidFill>
                  <a:srgbClr val="002060"/>
                </a:solidFill>
                <a:latin typeface="Calibri" panose="020F0502020204030204" pitchFamily="34" charset="0"/>
                <a:cs typeface="Calibri" panose="020F0502020204030204" pitchFamily="34" charset="0"/>
              </a:rPr>
              <a:t>Based on ten recent years of data</a:t>
            </a:r>
          </a:p>
        </p:txBody>
      </p:sp>
    </p:spTree>
    <p:extLst>
      <p:ext uri="{BB962C8B-B14F-4D97-AF65-F5344CB8AC3E}">
        <p14:creationId xmlns:p14="http://schemas.microsoft.com/office/powerpoint/2010/main" val="355469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a:extLst>
              <a:ext uri="{FF2B5EF4-FFF2-40B4-BE49-F238E27FC236}">
                <a16:creationId xmlns:a16="http://schemas.microsoft.com/office/drawing/2014/main" id="{010F29FB-8C78-0846-9BED-DDDE7A7666DE}"/>
              </a:ext>
            </a:extLst>
          </p:cNvPr>
          <p:cNvSpPr txBox="1">
            <a:spLocks noChangeArrowheads="1"/>
          </p:cNvSpPr>
          <p:nvPr/>
        </p:nvSpPr>
        <p:spPr bwMode="auto">
          <a:xfrm>
            <a:off x="6934200" y="5211058"/>
            <a:ext cx="1822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IPCC6 WG1, 2022</a:t>
            </a:r>
          </a:p>
        </p:txBody>
      </p:sp>
      <p:sp>
        <p:nvSpPr>
          <p:cNvPr id="2" name="TextBox 1">
            <a:extLst>
              <a:ext uri="{FF2B5EF4-FFF2-40B4-BE49-F238E27FC236}">
                <a16:creationId xmlns:a16="http://schemas.microsoft.com/office/drawing/2014/main" id="{0FE48DCD-C09A-244C-9CB2-2E31A6576DBF}"/>
              </a:ext>
            </a:extLst>
          </p:cNvPr>
          <p:cNvSpPr txBox="1"/>
          <p:nvPr/>
        </p:nvSpPr>
        <p:spPr>
          <a:xfrm>
            <a:off x="1524000" y="253331"/>
            <a:ext cx="6598533"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ea typeface="Bookman Old Style" charset="0"/>
                <a:cs typeface="Calibri" panose="020F0502020204030204" pitchFamily="34" charset="0"/>
              </a:rPr>
              <a:t>Energy imbalance since 1750: </a:t>
            </a:r>
            <a:r>
              <a:rPr lang="en-US" sz="2800" b="1" dirty="0">
                <a:solidFill>
                  <a:srgbClr val="C00000"/>
                </a:solidFill>
                <a:latin typeface="Calibri" panose="020F0502020204030204" pitchFamily="34" charset="0"/>
                <a:ea typeface="Bookman Old Style" charset="0"/>
                <a:cs typeface="Calibri" panose="020F0502020204030204" pitchFamily="34" charset="0"/>
              </a:rPr>
              <a:t>2.72 W/m</a:t>
            </a:r>
            <a:r>
              <a:rPr lang="en-US" sz="2800" b="1" baseline="30000" dirty="0">
                <a:solidFill>
                  <a:srgbClr val="C00000"/>
                </a:solidFill>
                <a:latin typeface="Calibri" panose="020F0502020204030204" pitchFamily="34" charset="0"/>
                <a:ea typeface="Bookman Old Style" charset="0"/>
                <a:cs typeface="Calibri" panose="020F0502020204030204" pitchFamily="34" charset="0"/>
              </a:rPr>
              <a:t>2</a:t>
            </a:r>
          </a:p>
        </p:txBody>
      </p:sp>
      <p:sp>
        <p:nvSpPr>
          <p:cNvPr id="7" name="Text Box 5">
            <a:extLst>
              <a:ext uri="{FF2B5EF4-FFF2-40B4-BE49-F238E27FC236}">
                <a16:creationId xmlns:a16="http://schemas.microsoft.com/office/drawing/2014/main" id="{8C7CF8EE-9630-704E-897F-FA9A873C7C39}"/>
              </a:ext>
            </a:extLst>
          </p:cNvPr>
          <p:cNvSpPr txBox="1">
            <a:spLocks noChangeArrowheads="1"/>
          </p:cNvSpPr>
          <p:nvPr/>
        </p:nvSpPr>
        <p:spPr bwMode="auto">
          <a:xfrm>
            <a:off x="381000" y="5573981"/>
            <a:ext cx="82205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2060"/>
                </a:solidFill>
                <a:latin typeface="Calibri" panose="020F0502020204030204" pitchFamily="34" charset="0"/>
                <a:cs typeface="Calibri" panose="020F0502020204030204" pitchFamily="34" charset="0"/>
              </a:rPr>
              <a:t>Earth’s energy imbalance is now ~1% of energy flux (2.72 W/m</a:t>
            </a:r>
            <a:r>
              <a:rPr lang="en-US" altLang="en-US" sz="2400" baseline="30000" dirty="0">
                <a:solidFill>
                  <a:srgbClr val="002060"/>
                </a:solidFill>
                <a:latin typeface="Calibri" panose="020F0502020204030204" pitchFamily="34" charset="0"/>
                <a:cs typeface="Calibri" panose="020F0502020204030204" pitchFamily="34" charset="0"/>
              </a:rPr>
              <a:t>2</a:t>
            </a:r>
            <a:r>
              <a:rPr lang="en-US" altLang="en-US" sz="2400" dirty="0">
                <a:solidFill>
                  <a:srgbClr val="002060"/>
                </a:solidFill>
                <a:latin typeface="Calibri" panose="020F0502020204030204" pitchFamily="34" charset="0"/>
                <a:cs typeface="Calibri" panose="020F0502020204030204" pitchFamily="34" charset="0"/>
              </a:rPr>
              <a:t>)</a:t>
            </a:r>
          </a:p>
          <a:p>
            <a:r>
              <a:rPr lang="en-US" altLang="en-US" sz="2400" dirty="0">
                <a:solidFill>
                  <a:srgbClr val="002060"/>
                </a:solidFill>
                <a:latin typeface="Calibri" panose="020F0502020204030204" pitchFamily="34" charset="0"/>
                <a:cs typeface="Calibri" panose="020F0502020204030204" pitchFamily="34" charset="0"/>
              </a:rPr>
              <a:t>CO</a:t>
            </a:r>
            <a:r>
              <a:rPr lang="en-US" altLang="en-US" sz="2400" baseline="-25000" dirty="0">
                <a:solidFill>
                  <a:srgbClr val="002060"/>
                </a:solidFill>
                <a:latin typeface="Calibri" panose="020F0502020204030204" pitchFamily="34" charset="0"/>
                <a:cs typeface="Calibri" panose="020F0502020204030204" pitchFamily="34" charset="0"/>
              </a:rPr>
              <a:t>2</a:t>
            </a:r>
            <a:r>
              <a:rPr lang="en-US" altLang="en-US" sz="2400" dirty="0">
                <a:solidFill>
                  <a:srgbClr val="002060"/>
                </a:solidFill>
                <a:latin typeface="Calibri" panose="020F0502020204030204" pitchFamily="34" charset="0"/>
                <a:cs typeface="Calibri" panose="020F0502020204030204" pitchFamily="34" charset="0"/>
              </a:rPr>
              <a:t> is the dominant influence</a:t>
            </a:r>
          </a:p>
          <a:p>
            <a:r>
              <a:rPr lang="en-US" altLang="en-US" sz="2400" dirty="0">
                <a:solidFill>
                  <a:srgbClr val="002060"/>
                </a:solidFill>
                <a:latin typeface="Calibri" panose="020F0502020204030204" pitchFamily="34" charset="0"/>
                <a:cs typeface="Calibri" panose="020F0502020204030204" pitchFamily="34" charset="0"/>
              </a:rPr>
              <a:t>Note the cooling effects of aerosols and land use change</a:t>
            </a:r>
          </a:p>
        </p:txBody>
      </p:sp>
      <p:pic>
        <p:nvPicPr>
          <p:cNvPr id="1026" name="Picture 2">
            <a:extLst>
              <a:ext uri="{FF2B5EF4-FFF2-40B4-BE49-F238E27FC236}">
                <a16:creationId xmlns:a16="http://schemas.microsoft.com/office/drawing/2014/main" id="{12D37A15-7F7E-581A-E77E-AE8AC0108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64150"/>
            <a:ext cx="7617578" cy="4234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BA4DE8-9B8A-71B5-8FD5-0D5987740369}"/>
              </a:ext>
            </a:extLst>
          </p:cNvPr>
          <p:cNvSpPr txBox="1"/>
          <p:nvPr/>
        </p:nvSpPr>
        <p:spPr>
          <a:xfrm>
            <a:off x="1219200" y="964150"/>
            <a:ext cx="1337226" cy="523220"/>
          </a:xfrm>
          <a:prstGeom prst="rect">
            <a:avLst/>
          </a:prstGeom>
          <a:noFill/>
        </p:spPr>
        <p:txBody>
          <a:bodyPr wrap="none" rtlCol="0">
            <a:spAutoFit/>
          </a:bodyPr>
          <a:lstStyle/>
          <a:p>
            <a:pPr algn="l"/>
            <a:r>
              <a:rPr lang="en-US" sz="2800" b="1" i="1" dirty="0">
                <a:solidFill>
                  <a:srgbClr val="C00000"/>
                </a:solidFill>
                <a:latin typeface="Calibri" panose="020F0502020204030204" pitchFamily="34" charset="0"/>
                <a:cs typeface="Calibri" panose="020F0502020204030204" pitchFamily="34" charset="0"/>
              </a:rPr>
              <a:t>Drivers:</a:t>
            </a:r>
          </a:p>
        </p:txBody>
      </p:sp>
    </p:spTree>
    <p:extLst>
      <p:ext uri="{BB962C8B-B14F-4D97-AF65-F5344CB8AC3E}">
        <p14:creationId xmlns:p14="http://schemas.microsoft.com/office/powerpoint/2010/main" val="133941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deo: Earth's Delicate Energy Balance | California Academy of Sciences">
            <a:extLst>
              <a:ext uri="{FF2B5EF4-FFF2-40B4-BE49-F238E27FC236}">
                <a16:creationId xmlns:a16="http://schemas.microsoft.com/office/drawing/2014/main" id="{3E0B9C82-480C-BA08-125E-3836D856C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1"/>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04715B-5095-64AD-33DF-05430518C6F8}"/>
              </a:ext>
            </a:extLst>
          </p:cNvPr>
          <p:cNvSpPr txBox="1"/>
          <p:nvPr/>
        </p:nvSpPr>
        <p:spPr>
          <a:xfrm>
            <a:off x="1642299" y="304800"/>
            <a:ext cx="6316601"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Leverage points in Earth’s energy balance</a:t>
            </a:r>
          </a:p>
        </p:txBody>
      </p:sp>
      <p:sp>
        <p:nvSpPr>
          <p:cNvPr id="3" name="TextBox 2">
            <a:extLst>
              <a:ext uri="{FF2B5EF4-FFF2-40B4-BE49-F238E27FC236}">
                <a16:creationId xmlns:a16="http://schemas.microsoft.com/office/drawing/2014/main" id="{313560A4-A8FA-85C7-5554-DFD7C5AE5A56}"/>
              </a:ext>
            </a:extLst>
          </p:cNvPr>
          <p:cNvSpPr txBox="1"/>
          <p:nvPr/>
        </p:nvSpPr>
        <p:spPr>
          <a:xfrm>
            <a:off x="1245126" y="5506105"/>
            <a:ext cx="6675674" cy="1200329"/>
          </a:xfrm>
          <a:prstGeom prst="rect">
            <a:avLst/>
          </a:prstGeom>
          <a:noFill/>
        </p:spPr>
        <p:txBody>
          <a:bodyPr wrap="none" rtlCol="0">
            <a:spAutoFit/>
          </a:bodyPr>
          <a:lstStyle/>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Remove greenhouse gases from the atmosphere</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Modify clouds to allow more Earthlight to escape</a:t>
            </a:r>
          </a:p>
          <a:p>
            <a:pPr marL="342900" indent="-342900" algn="l">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Reflect more incoming sunlight</a:t>
            </a:r>
          </a:p>
        </p:txBody>
      </p:sp>
      <p:sp>
        <p:nvSpPr>
          <p:cNvPr id="4" name="TextBox 3">
            <a:extLst>
              <a:ext uri="{FF2B5EF4-FFF2-40B4-BE49-F238E27FC236}">
                <a16:creationId xmlns:a16="http://schemas.microsoft.com/office/drawing/2014/main" id="{BF48B078-3401-C85F-9860-A54D8A852791}"/>
              </a:ext>
            </a:extLst>
          </p:cNvPr>
          <p:cNvSpPr txBox="1"/>
          <p:nvPr/>
        </p:nvSpPr>
        <p:spPr>
          <a:xfrm>
            <a:off x="5867400" y="5181601"/>
            <a:ext cx="2778133"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CA Academy of Sciences</a:t>
            </a:r>
          </a:p>
        </p:txBody>
      </p:sp>
    </p:spTree>
    <p:extLst>
      <p:ext uri="{BB962C8B-B14F-4D97-AF65-F5344CB8AC3E}">
        <p14:creationId xmlns:p14="http://schemas.microsoft.com/office/powerpoint/2010/main" val="42650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 Energy Budget | Precipitation Education">
            <a:extLst>
              <a:ext uri="{FF2B5EF4-FFF2-40B4-BE49-F238E27FC236}">
                <a16:creationId xmlns:a16="http://schemas.microsoft.com/office/drawing/2014/main" id="{96F375A1-C570-05FF-EE84-0DCF9FB4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86151"/>
            <a:ext cx="6599370" cy="4931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DB3E43-CEE6-3EA4-369A-80BCD87C1939}"/>
              </a:ext>
            </a:extLst>
          </p:cNvPr>
          <p:cNvSpPr txBox="1"/>
          <p:nvPr/>
        </p:nvSpPr>
        <p:spPr>
          <a:xfrm>
            <a:off x="381000" y="5466093"/>
            <a:ext cx="1252907"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NASA</a:t>
            </a:r>
          </a:p>
        </p:txBody>
      </p:sp>
      <p:sp>
        <p:nvSpPr>
          <p:cNvPr id="3" name="TextBox 2">
            <a:extLst>
              <a:ext uri="{FF2B5EF4-FFF2-40B4-BE49-F238E27FC236}">
                <a16:creationId xmlns:a16="http://schemas.microsoft.com/office/drawing/2014/main" id="{BD142C98-E844-6A44-CB5A-241CFDEE856C}"/>
              </a:ext>
            </a:extLst>
          </p:cNvPr>
          <p:cNvSpPr txBox="1"/>
          <p:nvPr/>
        </p:nvSpPr>
        <p:spPr>
          <a:xfrm>
            <a:off x="1007453" y="246529"/>
            <a:ext cx="7584577" cy="523220"/>
          </a:xfrm>
          <a:prstGeom prst="rect">
            <a:avLst/>
          </a:prstGeom>
          <a:noFill/>
        </p:spPr>
        <p:txBody>
          <a:bodyPr wrap="none" rtlCol="0">
            <a:spAutoFit/>
          </a:bodyPr>
          <a:lstStyle/>
          <a:p>
            <a:pPr algn="l"/>
            <a:r>
              <a:rPr lang="en-US" sz="2800" b="1" dirty="0">
                <a:solidFill>
                  <a:srgbClr val="002060"/>
                </a:solidFill>
                <a:latin typeface="Calibri" panose="020F0502020204030204" pitchFamily="34" charset="0"/>
                <a:cs typeface="Calibri" panose="020F0502020204030204" pitchFamily="34" charset="0"/>
              </a:rPr>
              <a:t>What determines how much sunlight is reflected?</a:t>
            </a:r>
          </a:p>
        </p:txBody>
      </p:sp>
      <p:sp>
        <p:nvSpPr>
          <p:cNvPr id="7" name="TextBox 6">
            <a:extLst>
              <a:ext uri="{FF2B5EF4-FFF2-40B4-BE49-F238E27FC236}">
                <a16:creationId xmlns:a16="http://schemas.microsoft.com/office/drawing/2014/main" id="{C05C8FA1-459C-AF6C-BAD9-42B94B632D58}"/>
              </a:ext>
            </a:extLst>
          </p:cNvPr>
          <p:cNvSpPr txBox="1"/>
          <p:nvPr/>
        </p:nvSpPr>
        <p:spPr>
          <a:xfrm>
            <a:off x="2743200" y="6026696"/>
            <a:ext cx="4592539" cy="584775"/>
          </a:xfrm>
          <a:prstGeom prst="rect">
            <a:avLst/>
          </a:prstGeom>
          <a:noFill/>
        </p:spPr>
        <p:txBody>
          <a:bodyPr wrap="none" rtlCol="0">
            <a:spAutoFit/>
          </a:bodyPr>
          <a:lstStyle/>
          <a:p>
            <a:pPr algn="l"/>
            <a:r>
              <a:rPr lang="en-US" sz="3200" i="1" dirty="0">
                <a:solidFill>
                  <a:srgbClr val="C00000"/>
                </a:solidFill>
                <a:latin typeface="Calibri" panose="020F0502020204030204" pitchFamily="34" charset="0"/>
                <a:cs typeface="Calibri" panose="020F0502020204030204" pitchFamily="34" charset="0"/>
              </a:rPr>
              <a:t>Albedo = reflectivity ~ 30%</a:t>
            </a:r>
          </a:p>
        </p:txBody>
      </p:sp>
      <p:sp>
        <p:nvSpPr>
          <p:cNvPr id="4" name="TextBox 3">
            <a:extLst>
              <a:ext uri="{FF2B5EF4-FFF2-40B4-BE49-F238E27FC236}">
                <a16:creationId xmlns:a16="http://schemas.microsoft.com/office/drawing/2014/main" id="{50C23CDE-15EE-C492-CD58-257CA9CA5131}"/>
              </a:ext>
            </a:extLst>
          </p:cNvPr>
          <p:cNvSpPr txBox="1"/>
          <p:nvPr/>
        </p:nvSpPr>
        <p:spPr>
          <a:xfrm>
            <a:off x="3276600" y="1295400"/>
            <a:ext cx="1902637" cy="461665"/>
          </a:xfrm>
          <a:prstGeom prst="rect">
            <a:avLst/>
          </a:prstGeom>
          <a:noFill/>
        </p:spPr>
        <p:txBody>
          <a:bodyPr wrap="none" rtlCol="0">
            <a:spAutoFit/>
          </a:bodyPr>
          <a:lstStyle/>
          <a:p>
            <a:pPr algn="l"/>
            <a:r>
              <a:rPr lang="en-US" sz="2400" dirty="0">
                <a:solidFill>
                  <a:srgbClr val="FFFF00"/>
                </a:solidFill>
                <a:latin typeface="Calibri" panose="020F0502020204030204" pitchFamily="34" charset="0"/>
                <a:cs typeface="Calibri" panose="020F0502020204030204" pitchFamily="34" charset="0"/>
              </a:rPr>
              <a:t>30% reflected</a:t>
            </a:r>
          </a:p>
        </p:txBody>
      </p:sp>
    </p:spTree>
    <p:extLst>
      <p:ext uri="{BB962C8B-B14F-4D97-AF65-F5344CB8AC3E}">
        <p14:creationId xmlns:p14="http://schemas.microsoft.com/office/powerpoint/2010/main" val="264150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bedo and Climate | UCAR Center for Science Education">
            <a:extLst>
              <a:ext uri="{FF2B5EF4-FFF2-40B4-BE49-F238E27FC236}">
                <a16:creationId xmlns:a16="http://schemas.microsoft.com/office/drawing/2014/main" id="{7C072E79-764D-0F4C-B1D8-023408731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63" y="1053409"/>
            <a:ext cx="6188926" cy="3671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AF3D7A-51DD-EB44-9027-668D1319DCD1}"/>
              </a:ext>
            </a:extLst>
          </p:cNvPr>
          <p:cNvSpPr txBox="1"/>
          <p:nvPr/>
        </p:nvSpPr>
        <p:spPr>
          <a:xfrm>
            <a:off x="1636581" y="287914"/>
            <a:ext cx="5870838" cy="523220"/>
          </a:xfrm>
          <a:prstGeom prst="rect">
            <a:avLst/>
          </a:prstGeom>
          <a:noFill/>
        </p:spPr>
        <p:txBody>
          <a:bodyPr wrap="none" rtlCol="0">
            <a:spAutoFit/>
          </a:bodyPr>
          <a:lstStyle/>
          <a:p>
            <a:r>
              <a:rPr lang="en-US" sz="2800" b="1" dirty="0">
                <a:solidFill>
                  <a:srgbClr val="002060"/>
                </a:solidFill>
                <a:latin typeface="Calibri" panose="020F0502020204030204" pitchFamily="34" charset="0"/>
                <a:cs typeface="Calibri" panose="020F0502020204030204" pitchFamily="34" charset="0"/>
              </a:rPr>
              <a:t>Earth’s albedo – a key climate variable</a:t>
            </a:r>
          </a:p>
        </p:txBody>
      </p:sp>
      <p:sp>
        <p:nvSpPr>
          <p:cNvPr id="3" name="TextBox 2">
            <a:extLst>
              <a:ext uri="{FF2B5EF4-FFF2-40B4-BE49-F238E27FC236}">
                <a16:creationId xmlns:a16="http://schemas.microsoft.com/office/drawing/2014/main" id="{91B4A1E1-C22A-5E49-ACDB-D8A0DED35CE0}"/>
              </a:ext>
            </a:extLst>
          </p:cNvPr>
          <p:cNvSpPr txBox="1"/>
          <p:nvPr/>
        </p:nvSpPr>
        <p:spPr>
          <a:xfrm>
            <a:off x="533400" y="5019761"/>
            <a:ext cx="8356262"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Different surfaces reflect/absorb sunlight to their own extent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Fresh ice/snow – albedo ~90%; Forests – albedo ~15%.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Overall albedo of Earth = 30%</a:t>
            </a:r>
          </a:p>
          <a:p>
            <a:pPr marL="342900" indent="-342900">
              <a:buFont typeface="Arial" panose="020B0604020202020204" pitchFamily="34" charset="0"/>
              <a:buChar char="•"/>
            </a:pPr>
            <a:r>
              <a:rPr lang="en-US" sz="2400" i="1" dirty="0">
                <a:solidFill>
                  <a:srgbClr val="C00000"/>
                </a:solidFill>
                <a:latin typeface="Calibri" panose="020F0502020204030204" pitchFamily="34" charset="0"/>
                <a:cs typeface="Calibri" panose="020F0502020204030204" pitchFamily="34" charset="0"/>
              </a:rPr>
              <a:t>Human land use changes affect albedo </a:t>
            </a:r>
            <a:r>
              <a:rPr lang="en-US" sz="2400" i="1" dirty="0">
                <a:solidFill>
                  <a:srgbClr val="C00000"/>
                </a:solidFill>
                <a:latin typeface="Calibri" panose="020F0502020204030204" pitchFamily="34" charset="0"/>
                <a:cs typeface="Calibri" panose="020F0502020204030204" pitchFamily="34" charset="0"/>
                <a:sym typeface="Wingdings" pitchFamily="2" charset="2"/>
              </a:rPr>
              <a:t> influence E balance</a:t>
            </a:r>
            <a:endParaRPr lang="en-US" sz="2400" i="1"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E34788-88F8-C239-FB0D-9BA26F879CA0}"/>
              </a:ext>
            </a:extLst>
          </p:cNvPr>
          <p:cNvSpPr txBox="1"/>
          <p:nvPr/>
        </p:nvSpPr>
        <p:spPr>
          <a:xfrm>
            <a:off x="7086600" y="4724807"/>
            <a:ext cx="1260794" cy="338554"/>
          </a:xfrm>
          <a:prstGeom prst="rect">
            <a:avLst/>
          </a:prstGeom>
          <a:noFill/>
        </p:spPr>
        <p:txBody>
          <a:bodyPr wrap="none" rtlCol="0">
            <a:spAutoFit/>
          </a:bodyPr>
          <a:lstStyle/>
          <a:p>
            <a:pPr algn="l"/>
            <a:r>
              <a:rPr lang="en-US" sz="1600" dirty="0">
                <a:solidFill>
                  <a:srgbClr val="002060"/>
                </a:solidFill>
                <a:latin typeface="Calibri" panose="020F0502020204030204" pitchFamily="34" charset="0"/>
                <a:cs typeface="Calibri" panose="020F0502020204030204" pitchFamily="34" charset="0"/>
              </a:rPr>
              <a:t>Credit: UCAR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smtClean="0">
            <a:solidFill>
              <a:srgbClr val="002060"/>
            </a:solidFill>
            <a:latin typeface="Calibri" panose="020F0502020204030204" pitchFamily="34" charset="0"/>
            <a:cs typeface="Calibri" panose="020F050202020403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48724</TotalTime>
  <Words>4451</Words>
  <Application>Microsoft Macintosh PowerPoint</Application>
  <PresentationFormat>On-screen Show (4:3)</PresentationFormat>
  <Paragraphs>616</Paragraphs>
  <Slides>48</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Bookman Old Style</vt:lpstr>
      <vt:lpstr>Calibri</vt:lpstr>
      <vt:lpstr>Cambria Math</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Ozone</dc:title>
  <dc:creator>Catherine Gautier</dc:creator>
  <cp:lastModifiedBy>John Perona</cp:lastModifiedBy>
  <cp:revision>1399</cp:revision>
  <cp:lastPrinted>2023-03-14T19:41:00Z</cp:lastPrinted>
  <dcterms:created xsi:type="dcterms:W3CDTF">2004-04-13T02:28:12Z</dcterms:created>
  <dcterms:modified xsi:type="dcterms:W3CDTF">2024-02-01T04:06:10Z</dcterms:modified>
</cp:coreProperties>
</file>