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09" r:id="rId2"/>
    <p:sldId id="310" r:id="rId3"/>
    <p:sldId id="293" r:id="rId4"/>
    <p:sldId id="292" r:id="rId5"/>
    <p:sldId id="301" r:id="rId6"/>
    <p:sldId id="608" r:id="rId7"/>
    <p:sldId id="602" r:id="rId8"/>
    <p:sldId id="277" r:id="rId9"/>
    <p:sldId id="303" r:id="rId10"/>
    <p:sldId id="285" r:id="rId11"/>
    <p:sldId id="304" r:id="rId12"/>
    <p:sldId id="595" r:id="rId13"/>
    <p:sldId id="298" r:id="rId14"/>
    <p:sldId id="299" r:id="rId15"/>
    <p:sldId id="597" r:id="rId16"/>
    <p:sldId id="600" r:id="rId17"/>
    <p:sldId id="305" r:id="rId18"/>
    <p:sldId id="296" r:id="rId19"/>
    <p:sldId id="607" r:id="rId20"/>
    <p:sldId id="601" r:id="rId21"/>
    <p:sldId id="279" r:id="rId22"/>
    <p:sldId id="308" r:id="rId23"/>
    <p:sldId id="596" r:id="rId24"/>
    <p:sldId id="603" r:id="rId25"/>
    <p:sldId id="599" r:id="rId26"/>
    <p:sldId id="611" r:id="rId27"/>
    <p:sldId id="281" r:id="rId28"/>
    <p:sldId id="278" r:id="rId29"/>
    <p:sldId id="286" r:id="rId30"/>
    <p:sldId id="615" r:id="rId31"/>
    <p:sldId id="614" r:id="rId32"/>
    <p:sldId id="612" r:id="rId33"/>
    <p:sldId id="604" r:id="rId34"/>
    <p:sldId id="290" r:id="rId35"/>
    <p:sldId id="294" r:id="rId36"/>
    <p:sldId id="605" r:id="rId37"/>
    <p:sldId id="613" r:id="rId38"/>
    <p:sldId id="609" r:id="rId39"/>
    <p:sldId id="616" r:id="rId40"/>
    <p:sldId id="606" r:id="rId41"/>
    <p:sldId id="610" r:id="rId42"/>
    <p:sldId id="302" r:id="rId43"/>
    <p:sldId id="617" r:id="rId44"/>
    <p:sldId id="221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0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1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18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4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9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6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5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72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077B7-B976-7E45-9C6E-FF0C3C95A10D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CEACC-7A7D-0C4B-A663-2546666CD9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49F5A-9641-FB93-A88C-9895ACA656B5}"/>
              </a:ext>
            </a:extLst>
          </p:cNvPr>
          <p:cNvSpPr txBox="1"/>
          <p:nvPr userDrawn="1"/>
        </p:nvSpPr>
        <p:spPr>
          <a:xfrm>
            <a:off x="101600" y="6473188"/>
            <a:ext cx="33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none" spc="0" dirty="0">
                <a:ln w="1016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K2P fromknowledgetopower.com</a:t>
            </a:r>
          </a:p>
        </p:txBody>
      </p:sp>
    </p:spTree>
    <p:extLst>
      <p:ext uri="{BB962C8B-B14F-4D97-AF65-F5344CB8AC3E}">
        <p14:creationId xmlns:p14="http://schemas.microsoft.com/office/powerpoint/2010/main" val="26392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mpra.com/socalgas-and-sdge-announce-groundbreaking-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omknowledgetopower.com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nkedin.com/in/john-perona-b31542124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F0B464-4C26-3247-9B2B-609CCD62DEBC}"/>
              </a:ext>
            </a:extLst>
          </p:cNvPr>
          <p:cNvSpPr txBox="1"/>
          <p:nvPr/>
        </p:nvSpPr>
        <p:spPr>
          <a:xfrm>
            <a:off x="709019" y="308345"/>
            <a:ext cx="772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and the net-zero energy economy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C9BA0-2CD5-9149-AB89-5B548FA394D9}"/>
              </a:ext>
            </a:extLst>
          </p:cNvPr>
          <p:cNvSpPr txBox="1"/>
          <p:nvPr/>
        </p:nvSpPr>
        <p:spPr>
          <a:xfrm>
            <a:off x="1703001" y="4900467"/>
            <a:ext cx="63875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John Perona</a:t>
            </a:r>
          </a:p>
          <a:p>
            <a:r>
              <a:rPr lang="en-US" sz="2800" dirty="0"/>
              <a:t>Metro Climate Action Transportation Team</a:t>
            </a:r>
          </a:p>
          <a:p>
            <a:r>
              <a:rPr lang="en-US" sz="2800" dirty="0"/>
              <a:t>7 May 2021</a:t>
            </a:r>
          </a:p>
        </p:txBody>
      </p:sp>
      <p:pic>
        <p:nvPicPr>
          <p:cNvPr id="7" name="Picture 2" descr="Cutaway diagram illustrating components of a hydrogen fuel cell electric vehicle. Components under the hood include (from the front of the vehicle) a thermal cooling system (rectangular flat box) adjacent to an auxiliary battery (small rectangular box), a DC/DC converter (rectangular box), a power electronics controller (larger rectangular box), a transmission (cylinder with ridges), and an electric traction motor (larger cylinder). Toward the middle of the vehicle is a fuel cell stack (large flat box with ridges). Toward the back of the vehicle is a hydrogen fuel tank (two large cylinders), a battery pack (box with small compartments along the top), and a fuel filler (fueling nozzle). ">
            <a:extLst>
              <a:ext uri="{FF2B5EF4-FFF2-40B4-BE49-F238E27FC236}">
                <a16:creationId xmlns:a16="http://schemas.microsoft.com/office/drawing/2014/main" id="{4E0D6797-E114-6541-A0AD-7F2729E2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837"/>
            <a:ext cx="4789121" cy="299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A886FF-9E88-6E4E-8B9E-7A327695A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21" y="2004047"/>
            <a:ext cx="4354878" cy="20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50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54663-F7DF-304C-90AB-2717908D7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3" y="810546"/>
            <a:ext cx="6872556" cy="4856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08917-C5CE-CE49-B572-8B00D6B0F7D4}"/>
              </a:ext>
            </a:extLst>
          </p:cNvPr>
          <p:cNvSpPr txBox="1"/>
          <p:nvPr/>
        </p:nvSpPr>
        <p:spPr>
          <a:xfrm>
            <a:off x="991436" y="143838"/>
            <a:ext cx="716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Making Hydrogen – CO</a:t>
            </a:r>
            <a:r>
              <a:rPr lang="en-US" sz="2400" b="1" baseline="-25000" dirty="0">
                <a:solidFill>
                  <a:srgbClr val="002060"/>
                </a:solidFill>
              </a:rPr>
              <a:t>2</a:t>
            </a:r>
            <a:r>
              <a:rPr lang="en-US" sz="2400" b="1" dirty="0">
                <a:solidFill>
                  <a:srgbClr val="002060"/>
                </a:solidFill>
              </a:rPr>
              <a:t> emissions of various pathways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D5DC0-7A40-504C-B603-761B7EC9185D}"/>
              </a:ext>
            </a:extLst>
          </p:cNvPr>
          <p:cNvSpPr txBox="1"/>
          <p:nvPr/>
        </p:nvSpPr>
        <p:spPr>
          <a:xfrm>
            <a:off x="4300278" y="976314"/>
            <a:ext cx="290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22 kg CO</a:t>
            </a:r>
            <a:r>
              <a:rPr lang="en-US" b="1" baseline="-25000" dirty="0"/>
              <a:t>2</a:t>
            </a:r>
            <a:r>
              <a:rPr lang="en-US" b="1" dirty="0"/>
              <a:t>/kg H</a:t>
            </a:r>
            <a:r>
              <a:rPr lang="en-US" b="1" baseline="-25000" dirty="0"/>
              <a:t>2</a:t>
            </a:r>
            <a:r>
              <a:rPr lang="en-US" b="1" dirty="0"/>
              <a:t> (worst case)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7EEAC-C13B-084B-AA0E-CF869B23C09F}"/>
              </a:ext>
            </a:extLst>
          </p:cNvPr>
          <p:cNvSpPr txBox="1"/>
          <p:nvPr/>
        </p:nvSpPr>
        <p:spPr>
          <a:xfrm>
            <a:off x="1065884" y="3192238"/>
            <a:ext cx="1335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Natural gas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80C69-F48A-DC4C-8252-FBBB6ECE572D}"/>
              </a:ext>
            </a:extLst>
          </p:cNvPr>
          <p:cNvSpPr txBox="1"/>
          <p:nvPr/>
        </p:nvSpPr>
        <p:spPr>
          <a:xfrm>
            <a:off x="2735068" y="3238849"/>
            <a:ext cx="102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Coal gas.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5B36F-D823-B145-885B-9FB7C7DFE9E8}"/>
              </a:ext>
            </a:extLst>
          </p:cNvPr>
          <p:cNvSpPr txBox="1"/>
          <p:nvPr/>
        </p:nvSpPr>
        <p:spPr>
          <a:xfrm>
            <a:off x="4017713" y="3285015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Grid run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gas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A60F4-AD9C-4142-A68F-5195912B2D9A}"/>
              </a:ext>
            </a:extLst>
          </p:cNvPr>
          <p:cNvSpPr txBox="1"/>
          <p:nvPr/>
        </p:nvSpPr>
        <p:spPr>
          <a:xfrm>
            <a:off x="3247003" y="5648255"/>
            <a:ext cx="527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Global CCS Institute, </a:t>
            </a:r>
            <a:r>
              <a:rPr lang="en-US" i="1" dirty="0"/>
              <a:t>Blue Hydrogen</a:t>
            </a:r>
            <a:r>
              <a:rPr lang="en-US" dirty="0"/>
              <a:t>, April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04F1C-2665-AF42-A1C9-5CA0D937C657}"/>
              </a:ext>
            </a:extLst>
          </p:cNvPr>
          <p:cNvSpPr txBox="1"/>
          <p:nvPr/>
        </p:nvSpPr>
        <p:spPr>
          <a:xfrm>
            <a:off x="328773" y="6047454"/>
            <a:ext cx="791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Hydrogen production generates ~2.2% of world CO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 emissions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034BF6-17FD-794C-BADE-DA6C0880FEB6}"/>
              </a:ext>
            </a:extLst>
          </p:cNvPr>
          <p:cNvSpPr txBox="1"/>
          <p:nvPr/>
        </p:nvSpPr>
        <p:spPr>
          <a:xfrm>
            <a:off x="6224459" y="4397386"/>
            <a:ext cx="97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B0C00"/>
                </a:solidFill>
              </a:rPr>
              <a:t>BECCS</a:t>
            </a:r>
          </a:p>
        </p:txBody>
      </p:sp>
    </p:spTree>
    <p:extLst>
      <p:ext uri="{BB962C8B-B14F-4D97-AF65-F5344CB8AC3E}">
        <p14:creationId xmlns:p14="http://schemas.microsoft.com/office/powerpoint/2010/main" val="33573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C54E6F-F54E-C24D-9248-1CD572740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38" y="911068"/>
            <a:ext cx="5096124" cy="513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01700-68B2-5348-A3FF-E9776E1E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38" y="1425055"/>
            <a:ext cx="5688930" cy="1628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4F6294-F141-934C-8E1E-886782FCC3FC}"/>
              </a:ext>
            </a:extLst>
          </p:cNvPr>
          <p:cNvSpPr txBox="1"/>
          <p:nvPr/>
        </p:nvSpPr>
        <p:spPr>
          <a:xfrm>
            <a:off x="560100" y="3053301"/>
            <a:ext cx="80238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Steam-methane reforming: 700-1000 </a:t>
            </a:r>
            <a:r>
              <a:rPr lang="en-US" sz="2400" b="1" baseline="30000" dirty="0">
                <a:solidFill>
                  <a:srgbClr val="002060"/>
                </a:solidFill>
              </a:rPr>
              <a:t>◦</a:t>
            </a:r>
            <a:r>
              <a:rPr lang="en-US" sz="2400" dirty="0">
                <a:solidFill>
                  <a:srgbClr val="002060"/>
                </a:solidFill>
              </a:rPr>
              <a:t>C, low pressure, catalyst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First reaction produces a CO / H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 mixture called </a:t>
            </a:r>
            <a:r>
              <a:rPr lang="en-US" sz="2400" dirty="0">
                <a:solidFill>
                  <a:srgbClr val="C00000"/>
                </a:solidFill>
              </a:rPr>
              <a:t>syngas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Syngas can also be made by heating biomass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Syngas (synthesis gas!) is a feedstock for chemicals, </a:t>
            </a:r>
            <a:r>
              <a:rPr lang="en-US" sz="2400" dirty="0" err="1">
                <a:solidFill>
                  <a:srgbClr val="002060"/>
                </a:solidFill>
              </a:rPr>
              <a:t>etc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The second reaction produces more H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</a:p>
          <a:p>
            <a:r>
              <a:rPr lang="en-US" sz="2400" dirty="0">
                <a:solidFill>
                  <a:srgbClr val="002060"/>
                </a:solidFill>
              </a:rPr>
              <a:t>Purification is needed for some end uses</a:t>
            </a:r>
            <a:endParaRPr lang="en-US" sz="2400" baseline="-250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Relative amounts of CO, CO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, H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 can be fine-tuned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2D431-754A-244D-852A-B6E6AA40FBDF}"/>
              </a:ext>
            </a:extLst>
          </p:cNvPr>
          <p:cNvSpPr txBox="1"/>
          <p:nvPr/>
        </p:nvSpPr>
        <p:spPr>
          <a:xfrm>
            <a:off x="1839075" y="172952"/>
            <a:ext cx="5688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Making hydrogen from methane</a:t>
            </a:r>
          </a:p>
        </p:txBody>
      </p:sp>
    </p:spTree>
    <p:extLst>
      <p:ext uri="{BB962C8B-B14F-4D97-AF65-F5344CB8AC3E}">
        <p14:creationId xmlns:p14="http://schemas.microsoft.com/office/powerpoint/2010/main" val="377832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6734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>
            <a:extLst>
              <a:ext uri="{FF2B5EF4-FFF2-40B4-BE49-F238E27FC236}">
                <a16:creationId xmlns:a16="http://schemas.microsoft.com/office/drawing/2014/main" id="{72798203-8EAB-B440-A8F1-744B6B75A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4863202"/>
            <a:ext cx="8712200" cy="1658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BA83E835-E674-0149-85CA-71F83315C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17532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+mn-lt"/>
                <a:ea typeface="ＭＳ Ｐゴシック" panose="020B0600070205080204" pitchFamily="34" charset="-128"/>
              </a:rPr>
              <a:t>Capture and geologic storage of CO</a:t>
            </a:r>
            <a:r>
              <a:rPr lang="en-US" altLang="en-US" sz="3200" b="1" baseline="-25000" dirty="0">
                <a:solidFill>
                  <a:srgbClr val="002060"/>
                </a:solidFill>
                <a:latin typeface="+mn-lt"/>
                <a:ea typeface="ＭＳ Ｐゴシック" panose="020B0600070205080204" pitchFamily="34" charset="-128"/>
              </a:rPr>
              <a:t>2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br>
              <a:rPr lang="en-US" altLang="en-US" sz="3200" b="1" dirty="0">
                <a:solidFill>
                  <a:srgbClr val="002060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002060"/>
                </a:solidFill>
                <a:latin typeface="+mn-lt"/>
                <a:ea typeface="ＭＳ Ｐゴシック" panose="020B0600070205080204" pitchFamily="34" charset="-128"/>
              </a:rPr>
              <a:t>is essential to blue hydrogen development </a:t>
            </a:r>
          </a:p>
        </p:txBody>
      </p:sp>
      <p:sp>
        <p:nvSpPr>
          <p:cNvPr id="674820" name="Text Box 4">
            <a:extLst>
              <a:ext uri="{FF2B5EF4-FFF2-40B4-BE49-F238E27FC236}">
                <a16:creationId xmlns:a16="http://schemas.microsoft.com/office/drawing/2014/main" id="{141E6165-7F7E-9641-8C7B-570B162CB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1437978"/>
            <a:ext cx="425767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en-US" sz="2400" dirty="0">
                <a:latin typeface="+mn-lt"/>
                <a:ea typeface="ＭＳ Ｐゴシック" charset="-128"/>
              </a:rPr>
              <a:t>CO</a:t>
            </a:r>
            <a:r>
              <a:rPr lang="en-US" altLang="en-US" sz="2400" baseline="-25000" dirty="0">
                <a:latin typeface="+mn-lt"/>
                <a:ea typeface="ＭＳ Ｐゴシック" charset="-128"/>
              </a:rPr>
              <a:t>2</a:t>
            </a:r>
            <a:r>
              <a:rPr lang="en-US" altLang="en-US" sz="2400" dirty="0">
                <a:latin typeface="+mn-lt"/>
                <a:ea typeface="ＭＳ Ｐゴシック" charset="-128"/>
              </a:rPr>
              <a:t> is scrubbed from the H</a:t>
            </a:r>
            <a:r>
              <a:rPr lang="en-US" altLang="en-US" sz="2400" baseline="-25000" dirty="0">
                <a:latin typeface="+mn-lt"/>
                <a:ea typeface="ＭＳ Ｐゴシック" charset="-128"/>
              </a:rPr>
              <a:t>2</a:t>
            </a:r>
            <a:r>
              <a:rPr lang="en-US" altLang="en-US" sz="2400" dirty="0">
                <a:latin typeface="+mn-lt"/>
                <a:ea typeface="ＭＳ Ｐゴシック" charset="-128"/>
              </a:rPr>
              <a:t> smoke stack emissions</a:t>
            </a:r>
          </a:p>
          <a:p>
            <a:pPr>
              <a:buFontTx/>
              <a:buChar char="•"/>
              <a:defRPr/>
            </a:pPr>
            <a:endParaRPr lang="en-US" altLang="en-US" sz="1200" dirty="0">
              <a:latin typeface="+mn-lt"/>
              <a:ea typeface="ＭＳ Ｐゴシック" charset="-128"/>
            </a:endParaRPr>
          </a:p>
          <a:p>
            <a:pPr>
              <a:buFontTx/>
              <a:buChar char="•"/>
              <a:defRPr/>
            </a:pPr>
            <a:r>
              <a:rPr lang="en-US" altLang="en-US" sz="2400" dirty="0">
                <a:latin typeface="+mn-lt"/>
                <a:ea typeface="ＭＳ Ｐゴシック" charset="-128"/>
              </a:rPr>
              <a:t>CO</a:t>
            </a:r>
            <a:r>
              <a:rPr lang="en-US" altLang="en-US" sz="2400" baseline="-25000" dirty="0">
                <a:latin typeface="+mn-lt"/>
                <a:ea typeface="ＭＳ Ｐゴシック" charset="-128"/>
              </a:rPr>
              <a:t>2</a:t>
            </a:r>
            <a:r>
              <a:rPr lang="en-US" altLang="en-US" sz="2400" dirty="0">
                <a:latin typeface="+mn-lt"/>
                <a:ea typeface="ＭＳ Ｐゴシック" charset="-128"/>
              </a:rPr>
              <a:t> is injected deep underground</a:t>
            </a:r>
          </a:p>
          <a:p>
            <a:pPr>
              <a:buFontTx/>
              <a:buChar char="•"/>
              <a:defRPr/>
            </a:pPr>
            <a:r>
              <a:rPr lang="en-US" altLang="en-US" sz="2400" dirty="0">
                <a:latin typeface="+mn-lt"/>
                <a:ea typeface="ＭＳ Ｐゴシック" charset="-128"/>
              </a:rPr>
              <a:t>Works in many industries</a:t>
            </a:r>
          </a:p>
          <a:p>
            <a:pPr>
              <a:buFontTx/>
              <a:buChar char="•"/>
              <a:defRPr/>
            </a:pPr>
            <a:r>
              <a:rPr lang="en-US" altLang="en-US" sz="2400" dirty="0">
                <a:latin typeface="+mn-lt"/>
                <a:ea typeface="ＭＳ Ｐゴシック" charset="-128"/>
              </a:rPr>
              <a:t>Only at Mt scale/year now; needs 1000x </a:t>
            </a:r>
            <a:r>
              <a:rPr lang="en-US" altLang="en-US" sz="2400" dirty="0" err="1">
                <a:latin typeface="+mn-lt"/>
                <a:ea typeface="ＭＳ Ｐゴシック" charset="-128"/>
              </a:rPr>
              <a:t>scaleup</a:t>
            </a:r>
            <a:endParaRPr lang="en-US" altLang="en-US" sz="2400" dirty="0">
              <a:latin typeface="+mn-lt"/>
              <a:ea typeface="ＭＳ Ｐゴシック" charset="-128"/>
            </a:endParaRPr>
          </a:p>
          <a:p>
            <a:pPr>
              <a:buFontTx/>
              <a:buChar char="•"/>
              <a:defRPr/>
            </a:pPr>
            <a:r>
              <a:rPr lang="en-US" altLang="en-US" sz="2400" dirty="0">
                <a:solidFill>
                  <a:srgbClr val="0070C0"/>
                </a:solidFill>
                <a:latin typeface="+mn-lt"/>
                <a:ea typeface="ＭＳ Ｐゴシック" charset="-128"/>
              </a:rPr>
              <a:t>Key challenge: economics</a:t>
            </a:r>
          </a:p>
        </p:txBody>
      </p:sp>
      <p:pic>
        <p:nvPicPr>
          <p:cNvPr id="674821" name="Picture 5" descr="Centralia_Sept_2005 001">
            <a:extLst>
              <a:ext uri="{FF2B5EF4-FFF2-40B4-BE49-F238E27FC236}">
                <a16:creationId xmlns:a16="http://schemas.microsoft.com/office/drawing/2014/main" id="{D9F349B9-2B2F-534B-96FC-EFB72F4812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98625"/>
            <a:ext cx="3698875" cy="27749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74822" name="Rectangle 6">
            <a:extLst>
              <a:ext uri="{FF2B5EF4-FFF2-40B4-BE49-F238E27FC236}">
                <a16:creationId xmlns:a16="http://schemas.microsoft.com/office/drawing/2014/main" id="{991AC628-7A2F-0E48-86E4-60E7D7B8F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5308600"/>
            <a:ext cx="1633538" cy="1050925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  <a:ea typeface="ＭＳ Ｐゴシック" charset="-128"/>
              </a:rPr>
              <a:t>Capture</a:t>
            </a:r>
          </a:p>
        </p:txBody>
      </p:sp>
      <p:sp>
        <p:nvSpPr>
          <p:cNvPr id="674823" name="Rectangle 7">
            <a:extLst>
              <a:ext uri="{FF2B5EF4-FFF2-40B4-BE49-F238E27FC236}">
                <a16:creationId xmlns:a16="http://schemas.microsoft.com/office/drawing/2014/main" id="{AD0B9F58-D77F-E844-BD7B-B3CD4FEE3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738" y="5367693"/>
            <a:ext cx="1633537" cy="1035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Underground</a:t>
            </a:r>
          </a:p>
          <a:p>
            <a:pPr algn="ctr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Injection</a:t>
            </a:r>
            <a:endParaRPr lang="en-US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674824" name="Rectangle 8">
            <a:extLst>
              <a:ext uri="{FF2B5EF4-FFF2-40B4-BE49-F238E27FC236}">
                <a16:creationId xmlns:a16="http://schemas.microsoft.com/office/drawing/2014/main" id="{0D22AC35-DAD3-7944-BC8E-6B9BADC3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333294"/>
            <a:ext cx="1633538" cy="1035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Pipeline</a:t>
            </a:r>
          </a:p>
          <a:p>
            <a:pPr algn="ctr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Transport</a:t>
            </a:r>
            <a:endParaRPr lang="en-US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674825" name="Rectangle 9">
            <a:extLst>
              <a:ext uri="{FF2B5EF4-FFF2-40B4-BE49-F238E27FC236}">
                <a16:creationId xmlns:a16="http://schemas.microsoft.com/office/drawing/2014/main" id="{4C661FEC-BDDF-424D-B51B-54BBA8BAB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738" y="5349518"/>
            <a:ext cx="1633538" cy="1035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Compression</a:t>
            </a:r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674826" name="AutoShape 10">
            <a:extLst>
              <a:ext uri="{FF2B5EF4-FFF2-40B4-BE49-F238E27FC236}">
                <a16:creationId xmlns:a16="http://schemas.microsoft.com/office/drawing/2014/main" id="{49AC3FBB-C6A7-9F41-A583-5BC672CE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2" y="5668962"/>
            <a:ext cx="449263" cy="330200"/>
          </a:xfrm>
          <a:prstGeom prst="rightArrow">
            <a:avLst>
              <a:gd name="adj1" fmla="val 50000"/>
              <a:gd name="adj2" fmla="val 3401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highlight>
                <a:srgbClr val="FF0000"/>
              </a:highlight>
              <a:latin typeface="Arial" charset="0"/>
              <a:ea typeface="ＭＳ Ｐゴシック" charset="-128"/>
            </a:endParaRPr>
          </a:p>
        </p:txBody>
      </p:sp>
      <p:sp>
        <p:nvSpPr>
          <p:cNvPr id="674827" name="AutoShape 11">
            <a:extLst>
              <a:ext uri="{FF2B5EF4-FFF2-40B4-BE49-F238E27FC236}">
                <a16:creationId xmlns:a16="http://schemas.microsoft.com/office/drawing/2014/main" id="{EF70DE84-8D47-BD4B-BD19-441E34FF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939" y="5723664"/>
            <a:ext cx="449262" cy="330200"/>
          </a:xfrm>
          <a:prstGeom prst="rightArrow">
            <a:avLst>
              <a:gd name="adj1" fmla="val 50000"/>
              <a:gd name="adj2" fmla="val 3401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674828" name="AutoShape 12">
            <a:extLst>
              <a:ext uri="{FF2B5EF4-FFF2-40B4-BE49-F238E27FC236}">
                <a16:creationId xmlns:a16="http://schemas.microsoft.com/office/drawing/2014/main" id="{9C882D17-6CD0-E048-B15D-A70383426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937" y="5723664"/>
            <a:ext cx="449262" cy="330200"/>
          </a:xfrm>
          <a:prstGeom prst="rightArrow">
            <a:avLst>
              <a:gd name="adj1" fmla="val 50000"/>
              <a:gd name="adj2" fmla="val 3401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674829" name="Text Box 13">
            <a:extLst>
              <a:ext uri="{FF2B5EF4-FFF2-40B4-BE49-F238E27FC236}">
                <a16:creationId xmlns:a16="http://schemas.microsoft.com/office/drawing/2014/main" id="{DFB0AE10-D6F9-0040-AED5-B2D42F2B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4924629"/>
            <a:ext cx="2698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>
                <a:latin typeface="Arial" charset="0"/>
                <a:ea typeface="ＭＳ Ｐゴシック" charset="-128"/>
              </a:rPr>
              <a:t>A Four Step Process</a:t>
            </a:r>
          </a:p>
        </p:txBody>
      </p:sp>
    </p:spTree>
    <p:extLst>
      <p:ext uri="{BB962C8B-B14F-4D97-AF65-F5344CB8AC3E}">
        <p14:creationId xmlns:p14="http://schemas.microsoft.com/office/powerpoint/2010/main" val="3716921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llustration of a PEM electrolyzer">
            <a:extLst>
              <a:ext uri="{FF2B5EF4-FFF2-40B4-BE49-F238E27FC236}">
                <a16:creationId xmlns:a16="http://schemas.microsoft.com/office/drawing/2014/main" id="{0805DBA8-42A0-FF48-A6B7-59ED9B1C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4" y="1933576"/>
            <a:ext cx="4980160" cy="37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F984AA-7154-5145-B6AC-7F3782353885}"/>
              </a:ext>
            </a:extLst>
          </p:cNvPr>
          <p:cNvSpPr txBox="1"/>
          <p:nvPr/>
        </p:nvSpPr>
        <p:spPr>
          <a:xfrm>
            <a:off x="1800023" y="202018"/>
            <a:ext cx="5543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Hydrogen production by electrolysis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642A4-E397-294D-BA14-449DDE504C66}"/>
              </a:ext>
            </a:extLst>
          </p:cNvPr>
          <p:cNvSpPr txBox="1"/>
          <p:nvPr/>
        </p:nvSpPr>
        <p:spPr>
          <a:xfrm>
            <a:off x="2836822" y="5730949"/>
            <a:ext cx="133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Oxidation at</a:t>
            </a:r>
          </a:p>
          <a:p>
            <a:r>
              <a:rPr lang="en-US" dirty="0">
                <a:solidFill>
                  <a:srgbClr val="002060"/>
                </a:solidFill>
              </a:rPr>
              <a:t> anode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802F6-8D58-0042-B427-0CA6188B1449}"/>
              </a:ext>
            </a:extLst>
          </p:cNvPr>
          <p:cNvSpPr txBox="1"/>
          <p:nvPr/>
        </p:nvSpPr>
        <p:spPr>
          <a:xfrm>
            <a:off x="1010810" y="5730950"/>
            <a:ext cx="1374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Reduction at</a:t>
            </a:r>
          </a:p>
          <a:p>
            <a:r>
              <a:rPr lang="en-US" dirty="0">
                <a:solidFill>
                  <a:srgbClr val="002060"/>
                </a:solidFill>
              </a:rPr>
              <a:t> cathode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95908-42A1-6C4B-AC3E-05C22AE9702A}"/>
              </a:ext>
            </a:extLst>
          </p:cNvPr>
          <p:cNvSpPr txBox="1"/>
          <p:nvPr/>
        </p:nvSpPr>
        <p:spPr>
          <a:xfrm>
            <a:off x="1089742" y="1040325"/>
            <a:ext cx="3077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2H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O  2H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 + O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endParaRPr lang="en-US" sz="2400" dirty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[reverse of H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 burning]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B49E1-E0D8-3248-B35B-170CECA4FD1B}"/>
              </a:ext>
            </a:extLst>
          </p:cNvPr>
          <p:cNvSpPr txBox="1"/>
          <p:nvPr/>
        </p:nvSpPr>
        <p:spPr>
          <a:xfrm>
            <a:off x="0" y="5730950"/>
            <a:ext cx="814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</a:t>
            </a:r>
          </a:p>
          <a:p>
            <a:r>
              <a:rPr lang="en-US" dirty="0"/>
              <a:t>DOE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B01F9-535A-BE4B-AC50-BC8820E3A8A4}"/>
              </a:ext>
            </a:extLst>
          </p:cNvPr>
          <p:cNvSpPr txBox="1"/>
          <p:nvPr/>
        </p:nvSpPr>
        <p:spPr>
          <a:xfrm>
            <a:off x="5353109" y="925328"/>
            <a:ext cx="365266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Generates very high purity H</a:t>
            </a:r>
            <a:r>
              <a:rPr lang="en-US" sz="2000" baseline="-25000" dirty="0"/>
              <a:t>2</a:t>
            </a:r>
          </a:p>
          <a:p>
            <a:endParaRPr lang="en-US" sz="2000" dirty="0"/>
          </a:p>
          <a:p>
            <a:r>
              <a:rPr lang="en-US" sz="2000" dirty="0"/>
              <a:t>If all global H</a:t>
            </a:r>
            <a:r>
              <a:rPr lang="en-US" sz="2000" baseline="-25000" dirty="0"/>
              <a:t>2</a:t>
            </a:r>
            <a:r>
              <a:rPr lang="en-US" sz="2000" dirty="0"/>
              <a:t> by electrolysis</a:t>
            </a:r>
            <a:r>
              <a:rPr lang="en-US" sz="2000" dirty="0">
                <a:sym typeface="Wingdings" pitchFamily="2" charset="2"/>
              </a:rPr>
              <a:t></a:t>
            </a:r>
          </a:p>
          <a:p>
            <a:r>
              <a:rPr lang="en-US" sz="2000" dirty="0">
                <a:sym typeface="Wingdings" pitchFamily="2" charset="2"/>
              </a:rPr>
              <a:t>  ~4Twh (~total US electricity use)</a:t>
            </a:r>
          </a:p>
          <a:p>
            <a:r>
              <a:rPr lang="en-US" sz="2000" dirty="0">
                <a:sym typeface="Wingdings" pitchFamily="2" charset="2"/>
              </a:rPr>
              <a:t>  AND would use 1.3% of world’s</a:t>
            </a:r>
          </a:p>
          <a:p>
            <a:r>
              <a:rPr lang="en-US" sz="2000" dirty="0">
                <a:sym typeface="Wingdings" pitchFamily="2" charset="2"/>
              </a:rPr>
              <a:t>  energy industry water demand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Three distinct technologies</a:t>
            </a:r>
          </a:p>
          <a:p>
            <a:r>
              <a:rPr lang="en-US" sz="2000" dirty="0">
                <a:sym typeface="Wingdings" pitchFamily="2" charset="2"/>
              </a:rPr>
              <a:t>  exist (vary in electrode material,</a:t>
            </a:r>
          </a:p>
          <a:p>
            <a:r>
              <a:rPr lang="en-US" sz="2000" dirty="0">
                <a:sym typeface="Wingdings" pitchFamily="2" charset="2"/>
              </a:rPr>
              <a:t>  membrane, need for heat)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6E0FF-B3DA-5B4E-BEDC-933599076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27" y="4179088"/>
            <a:ext cx="2812681" cy="2331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906C52-F4EE-7031-1B54-9E383E67C193}"/>
              </a:ext>
            </a:extLst>
          </p:cNvPr>
          <p:cNvSpPr txBox="1"/>
          <p:nvPr/>
        </p:nvSpPr>
        <p:spPr>
          <a:xfrm>
            <a:off x="4372948" y="5668696"/>
            <a:ext cx="1146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 FCHEA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8DFC8B-C26A-7E2C-AB24-A08A319F061B}"/>
              </a:ext>
            </a:extLst>
          </p:cNvPr>
          <p:cNvSpPr txBox="1"/>
          <p:nvPr/>
        </p:nvSpPr>
        <p:spPr>
          <a:xfrm>
            <a:off x="7140367" y="6510194"/>
            <a:ext cx="1096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 </a:t>
            </a:r>
            <a:r>
              <a:rPr lang="en-US" sz="1400" dirty="0" err="1"/>
              <a:t>AIChE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85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4.png">
            <a:extLst>
              <a:ext uri="{FF2B5EF4-FFF2-40B4-BE49-F238E27FC236}">
                <a16:creationId xmlns:a16="http://schemas.microsoft.com/office/drawing/2014/main" id="{00000000-0008-0000-0000-0000520000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31" y="945541"/>
            <a:ext cx="7041322" cy="361618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338D2-6F92-A542-88D0-F231BD1F491C}"/>
              </a:ext>
            </a:extLst>
          </p:cNvPr>
          <p:cNvSpPr txBox="1"/>
          <p:nvPr/>
        </p:nvSpPr>
        <p:spPr>
          <a:xfrm>
            <a:off x="1428093" y="194630"/>
            <a:ext cx="6318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Circular carbon economy (holy grail)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F942-E861-2843-9AE6-9ECD64D7C15D}"/>
              </a:ext>
            </a:extLst>
          </p:cNvPr>
          <p:cNvSpPr txBox="1"/>
          <p:nvPr/>
        </p:nvSpPr>
        <p:spPr>
          <a:xfrm>
            <a:off x="1546171" y="4780957"/>
            <a:ext cx="60516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Green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production from renewable 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Direct air capture of CO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(large energy requirement)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Syngas and fuels production by combining CO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and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Recapture CO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from burning the synthetic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Biomass harvesting is not required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E1AFC-DE73-F84C-BAC2-87C8354D9779}"/>
              </a:ext>
            </a:extLst>
          </p:cNvPr>
          <p:cNvSpPr txBox="1"/>
          <p:nvPr/>
        </p:nvSpPr>
        <p:spPr>
          <a:xfrm>
            <a:off x="7507984" y="4558585"/>
            <a:ext cx="99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K2P, 2021</a:t>
            </a:r>
          </a:p>
        </p:txBody>
      </p:sp>
    </p:spTree>
    <p:extLst>
      <p:ext uri="{BB962C8B-B14F-4D97-AF65-F5344CB8AC3E}">
        <p14:creationId xmlns:p14="http://schemas.microsoft.com/office/powerpoint/2010/main" val="83064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0109E-8503-9647-85F3-1431F579D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9" y="1048846"/>
            <a:ext cx="2952909" cy="2952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25DD6-6629-BF4A-9CB0-58A92FE47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90" y="4146687"/>
            <a:ext cx="3011249" cy="2169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B70E8-90CC-EA45-9E19-B0E5F67EB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643" y="3897682"/>
            <a:ext cx="4681608" cy="2418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243A5-3641-0B4E-932A-FCF5C281981E}"/>
              </a:ext>
            </a:extLst>
          </p:cNvPr>
          <p:cNvSpPr txBox="1"/>
          <p:nvPr/>
        </p:nvSpPr>
        <p:spPr>
          <a:xfrm>
            <a:off x="3987643" y="1182231"/>
            <a:ext cx="46795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Surplus Columbia River hydroelectricity </a:t>
            </a:r>
          </a:p>
          <a:p>
            <a:r>
              <a:rPr lang="en-US" sz="2000" dirty="0"/>
              <a:t>          will be used to generate hydrogen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a pilot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May produce 2 tons of green H</a:t>
            </a:r>
            <a:r>
              <a:rPr lang="en-US" sz="2000" baseline="-25000" dirty="0"/>
              <a:t>2</a:t>
            </a:r>
            <a:r>
              <a:rPr lang="en-US" sz="2000" dirty="0"/>
              <a:t>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Electrolyzer</a:t>
            </a:r>
            <a:r>
              <a:rPr lang="en-US" sz="2000" dirty="0"/>
              <a:t> needs 5 MW power</a:t>
            </a:r>
          </a:p>
          <a:p>
            <a:r>
              <a:rPr lang="en-US" sz="2000" dirty="0"/>
              <a:t>          (Wells Dam = 840 MW capacity)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Total US H</a:t>
            </a:r>
            <a:r>
              <a:rPr lang="en-US" sz="2000" baseline="-25000" dirty="0"/>
              <a:t>2</a:t>
            </a:r>
            <a:r>
              <a:rPr lang="en-US" sz="2000" dirty="0"/>
              <a:t> needs: 57,000 MW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86290-947F-BD44-9373-DE8A435ADFF0}"/>
              </a:ext>
            </a:extLst>
          </p:cNvPr>
          <p:cNvSpPr txBox="1"/>
          <p:nvPr/>
        </p:nvSpPr>
        <p:spPr>
          <a:xfrm>
            <a:off x="3001299" y="146778"/>
            <a:ext cx="248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Feel-good story</a:t>
            </a:r>
          </a:p>
        </p:txBody>
      </p:sp>
    </p:spTree>
    <p:extLst>
      <p:ext uri="{BB962C8B-B14F-4D97-AF65-F5344CB8AC3E}">
        <p14:creationId xmlns:p14="http://schemas.microsoft.com/office/powerpoint/2010/main" val="2970926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ater-Scarce UAE Bets on Solar-Powered Water Desalination">
            <a:extLst>
              <a:ext uri="{FF2B5EF4-FFF2-40B4-BE49-F238E27FC236}">
                <a16:creationId xmlns:a16="http://schemas.microsoft.com/office/drawing/2014/main" id="{92FBFC6D-D099-1442-ABA7-01477FB3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78" y="777769"/>
            <a:ext cx="6901495" cy="345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FAA34-47A1-0E4E-A1CA-C319EB03E5DB}"/>
              </a:ext>
            </a:extLst>
          </p:cNvPr>
          <p:cNvSpPr txBox="1"/>
          <p:nvPr/>
        </p:nvSpPr>
        <p:spPr>
          <a:xfrm>
            <a:off x="888972" y="4491604"/>
            <a:ext cx="73660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Hydrogen production from seawater – bench scale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Freshwater resources may constrain development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in water-stressed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Reverse osmosis (desalination) energy cost is modest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Some detailed analysis needed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C8D623-37F8-494E-9F63-F0A198EF1AFA}"/>
              </a:ext>
            </a:extLst>
          </p:cNvPr>
          <p:cNvSpPr txBox="1"/>
          <p:nvPr/>
        </p:nvSpPr>
        <p:spPr>
          <a:xfrm>
            <a:off x="999460" y="148856"/>
            <a:ext cx="7690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Desalination plant, Dubai – plans to convert to solar power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8C229B-9912-400F-57FC-3BA63788A1A6}"/>
              </a:ext>
            </a:extLst>
          </p:cNvPr>
          <p:cNvSpPr txBox="1"/>
          <p:nvPr/>
        </p:nvSpPr>
        <p:spPr>
          <a:xfrm>
            <a:off x="6386759" y="4254163"/>
            <a:ext cx="1868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Popular Science</a:t>
            </a:r>
          </a:p>
        </p:txBody>
      </p:sp>
    </p:spTree>
    <p:extLst>
      <p:ext uri="{BB962C8B-B14F-4D97-AF65-F5344CB8AC3E}">
        <p14:creationId xmlns:p14="http://schemas.microsoft.com/office/powerpoint/2010/main" val="2565495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46908-5185-CE48-BC04-D90334D6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1" y="956930"/>
            <a:ext cx="8580474" cy="4002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A352D-D94F-5C4B-BD1E-ADF493883DEE}"/>
              </a:ext>
            </a:extLst>
          </p:cNvPr>
          <p:cNvSpPr txBox="1"/>
          <p:nvPr/>
        </p:nvSpPr>
        <p:spPr>
          <a:xfrm>
            <a:off x="647246" y="248942"/>
            <a:ext cx="7618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Relative costs of gray vs. blue vs. green hydrogen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BEC74-D0B5-CA47-A366-1C09A03CA963}"/>
              </a:ext>
            </a:extLst>
          </p:cNvPr>
          <p:cNvSpPr txBox="1"/>
          <p:nvPr/>
        </p:nvSpPr>
        <p:spPr>
          <a:xfrm>
            <a:off x="3881407" y="4981119"/>
            <a:ext cx="4781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Resources for the Future, </a:t>
            </a:r>
            <a:r>
              <a:rPr lang="en-US" sz="1600" i="1" dirty="0"/>
              <a:t>A Hydrogen Future,</a:t>
            </a:r>
          </a:p>
          <a:p>
            <a:r>
              <a:rPr lang="en-US" sz="1600" i="1" dirty="0"/>
              <a:t> Exploring Pathways to Decarbonization</a:t>
            </a:r>
            <a:r>
              <a:rPr lang="en-US" sz="1600" dirty="0"/>
              <a:t>, March 9,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BE82A-9DA7-164A-9D3D-6035273C7222}"/>
              </a:ext>
            </a:extLst>
          </p:cNvPr>
          <p:cNvSpPr txBox="1"/>
          <p:nvPr/>
        </p:nvSpPr>
        <p:spPr>
          <a:xfrm>
            <a:off x="835662" y="5725896"/>
            <a:ext cx="7241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2060"/>
                </a:solidFill>
              </a:rPr>
              <a:t>Crucial factors for green hydrogen development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dirty="0" err="1">
                <a:solidFill>
                  <a:srgbClr val="002060"/>
                </a:solidFill>
              </a:rPr>
              <a:t>electrolyzer</a:t>
            </a:r>
            <a:r>
              <a:rPr lang="en-US" sz="2000" dirty="0">
                <a:solidFill>
                  <a:srgbClr val="002060"/>
                </a:solidFill>
              </a:rPr>
              <a:t> cost,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capacity factor for electrolysis facilities, and price of electric power</a:t>
            </a:r>
          </a:p>
        </p:txBody>
      </p:sp>
    </p:spTree>
    <p:extLst>
      <p:ext uri="{BB962C8B-B14F-4D97-AF65-F5344CB8AC3E}">
        <p14:creationId xmlns:p14="http://schemas.microsoft.com/office/powerpoint/2010/main" val="2305801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BAAE4-80CF-7B43-A844-253869E75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65" y="1936112"/>
            <a:ext cx="8644270" cy="3688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F89E4-ACA0-2045-BB13-E2C6989DEF81}"/>
              </a:ext>
            </a:extLst>
          </p:cNvPr>
          <p:cNvSpPr txBox="1"/>
          <p:nvPr/>
        </p:nvSpPr>
        <p:spPr>
          <a:xfrm>
            <a:off x="1749056" y="444773"/>
            <a:ext cx="4964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Green hydrogen costs vary with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costs of renewable electricity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A7C9B-3D9F-7117-BDB9-AE286646C087}"/>
              </a:ext>
            </a:extLst>
          </p:cNvPr>
          <p:cNvSpPr txBox="1"/>
          <p:nvPr/>
        </p:nvSpPr>
        <p:spPr>
          <a:xfrm>
            <a:off x="4768023" y="5792093"/>
            <a:ext cx="389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IEA, The Future of Hydrogen, June 2019</a:t>
            </a:r>
          </a:p>
        </p:txBody>
      </p:sp>
    </p:spTree>
    <p:extLst>
      <p:ext uri="{BB962C8B-B14F-4D97-AF65-F5344CB8AC3E}">
        <p14:creationId xmlns:p14="http://schemas.microsoft.com/office/powerpoint/2010/main" val="181509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7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95A54-BA83-BD40-8B80-A5CB104D95F3}"/>
              </a:ext>
            </a:extLst>
          </p:cNvPr>
          <p:cNvSpPr txBox="1"/>
          <p:nvPr/>
        </p:nvSpPr>
        <p:spPr>
          <a:xfrm>
            <a:off x="1036319" y="1458930"/>
            <a:ext cx="707135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</a:rPr>
              <a:t>What is hydrogen?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How is hydrogen manufactured?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What is hydrogen used for?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How can hydrogen be integrated into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the net-zero energy economy?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 (production, storage, transport)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Policies to promote blue and green hydrogen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781B3-9117-A040-890A-4EDC1E3B8740}"/>
              </a:ext>
            </a:extLst>
          </p:cNvPr>
          <p:cNvSpPr txBox="1"/>
          <p:nvPr/>
        </p:nvSpPr>
        <p:spPr>
          <a:xfrm>
            <a:off x="709019" y="308345"/>
            <a:ext cx="772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and the net-zero energy economy </a:t>
            </a:r>
          </a:p>
        </p:txBody>
      </p:sp>
    </p:spTree>
    <p:extLst>
      <p:ext uri="{BB962C8B-B14F-4D97-AF65-F5344CB8AC3E}">
        <p14:creationId xmlns:p14="http://schemas.microsoft.com/office/powerpoint/2010/main" val="382550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95A54-BA83-BD40-8B80-A5CB104D95F3}"/>
              </a:ext>
            </a:extLst>
          </p:cNvPr>
          <p:cNvSpPr txBox="1"/>
          <p:nvPr/>
        </p:nvSpPr>
        <p:spPr>
          <a:xfrm>
            <a:off x="1036319" y="1458930"/>
            <a:ext cx="707135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What is hydrogen?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How is hydrogen manufactured?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</a:rPr>
              <a:t>What is hydrogen used for?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How can hydrogen be integrated into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the net-zero energy economy?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 (production, storage, transport)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Policies to promote blue and green hydrogen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781B3-9117-A040-890A-4EDC1E3B8740}"/>
              </a:ext>
            </a:extLst>
          </p:cNvPr>
          <p:cNvSpPr txBox="1"/>
          <p:nvPr/>
        </p:nvSpPr>
        <p:spPr>
          <a:xfrm>
            <a:off x="709019" y="308345"/>
            <a:ext cx="772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and the net-zero energy economy </a:t>
            </a:r>
          </a:p>
        </p:txBody>
      </p:sp>
    </p:spTree>
    <p:extLst>
      <p:ext uri="{BB962C8B-B14F-4D97-AF65-F5344CB8AC3E}">
        <p14:creationId xmlns:p14="http://schemas.microsoft.com/office/powerpoint/2010/main" val="382856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CD079-0A46-D841-BFD6-94C4C4A9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62" y="898699"/>
            <a:ext cx="7839758" cy="3925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E7D85B-3486-1E4E-9225-EC3FC5B67F12}"/>
              </a:ext>
            </a:extLst>
          </p:cNvPr>
          <p:cNvSpPr txBox="1"/>
          <p:nvPr/>
        </p:nvSpPr>
        <p:spPr>
          <a:xfrm>
            <a:off x="3088932" y="96819"/>
            <a:ext cx="2966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Hydrogen Use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BA572-D1CC-2149-8FBD-554FACB85C8E}"/>
              </a:ext>
            </a:extLst>
          </p:cNvPr>
          <p:cNvSpPr txBox="1"/>
          <p:nvPr/>
        </p:nvSpPr>
        <p:spPr>
          <a:xfrm>
            <a:off x="720762" y="4883391"/>
            <a:ext cx="58063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 = direct reduced iron - steel production</a:t>
            </a:r>
          </a:p>
          <a:p>
            <a:endParaRPr lang="en-US" sz="2000" dirty="0"/>
          </a:p>
          <a:p>
            <a:r>
              <a:rPr lang="en-US" sz="2000" dirty="0"/>
              <a:t>Refining/Ammonia/Other Pure – need pure H</a:t>
            </a:r>
            <a:r>
              <a:rPr lang="en-US" sz="2000" baseline="-25000" dirty="0"/>
              <a:t>2</a:t>
            </a:r>
          </a:p>
          <a:p>
            <a:r>
              <a:rPr lang="en-US" sz="2000" dirty="0"/>
              <a:t>Methanol/DRI/Other mixed – H</a:t>
            </a:r>
            <a:r>
              <a:rPr lang="en-US" sz="2000" baseline="-25000" dirty="0"/>
              <a:t>2</a:t>
            </a:r>
            <a:r>
              <a:rPr lang="en-US" sz="2000" dirty="0"/>
              <a:t> in a mixture</a:t>
            </a:r>
          </a:p>
          <a:p>
            <a:r>
              <a:rPr lang="en-US" sz="2000" i="1" dirty="0">
                <a:solidFill>
                  <a:srgbClr val="00B050"/>
                </a:solidFill>
              </a:rPr>
              <a:t>Not pictured: Energy Storage; Industrial Heat; Vehicles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7CBB8-2A16-F04C-A204-3B4DC584824C}"/>
              </a:ext>
            </a:extLst>
          </p:cNvPr>
          <p:cNvSpPr txBox="1"/>
          <p:nvPr/>
        </p:nvSpPr>
        <p:spPr>
          <a:xfrm>
            <a:off x="7153835" y="6329941"/>
            <a:ext cx="1551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IEA, June 2019</a:t>
            </a:r>
          </a:p>
        </p:txBody>
      </p:sp>
    </p:spTree>
    <p:extLst>
      <p:ext uri="{BB962C8B-B14F-4D97-AF65-F5344CB8AC3E}">
        <p14:creationId xmlns:p14="http://schemas.microsoft.com/office/powerpoint/2010/main" val="1744902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E902A-D4C9-8A41-A907-62481112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741"/>
            <a:ext cx="9145262" cy="4029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C2B46-34AE-F142-8E1F-7CEDB4C752D0}"/>
              </a:ext>
            </a:extLst>
          </p:cNvPr>
          <p:cNvSpPr txBox="1"/>
          <p:nvPr/>
        </p:nvSpPr>
        <p:spPr>
          <a:xfrm>
            <a:off x="7666073" y="5287189"/>
            <a:ext cx="116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IEA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3DC43-B37D-FA40-A9FC-4C7B90D6E40C}"/>
              </a:ext>
            </a:extLst>
          </p:cNvPr>
          <p:cNvSpPr txBox="1"/>
          <p:nvPr/>
        </p:nvSpPr>
        <p:spPr>
          <a:xfrm>
            <a:off x="1063256" y="308926"/>
            <a:ext cx="6714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Breakdown of hydrogen production and use</a:t>
            </a:r>
          </a:p>
        </p:txBody>
      </p:sp>
    </p:spTree>
    <p:extLst>
      <p:ext uri="{BB962C8B-B14F-4D97-AF65-F5344CB8AC3E}">
        <p14:creationId xmlns:p14="http://schemas.microsoft.com/office/powerpoint/2010/main" val="3091170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p of the United States showing annual hydrogen production.">
            <a:extLst>
              <a:ext uri="{FF2B5EF4-FFF2-40B4-BE49-F238E27FC236}">
                <a16:creationId xmlns:a16="http://schemas.microsoft.com/office/drawing/2014/main" id="{48AA14A0-7A61-9243-9421-A3AF4B29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98" y="951994"/>
            <a:ext cx="7397604" cy="46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0F8E9-BA91-C54F-BF93-D52EF1604A26}"/>
              </a:ext>
            </a:extLst>
          </p:cNvPr>
          <p:cNvSpPr txBox="1"/>
          <p:nvPr/>
        </p:nvSpPr>
        <p:spPr>
          <a:xfrm>
            <a:off x="1340088" y="123217"/>
            <a:ext cx="6463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production in the US,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5E2E5-F475-A344-85DD-37293A6631FB}"/>
              </a:ext>
            </a:extLst>
          </p:cNvPr>
          <p:cNvSpPr txBox="1"/>
          <p:nvPr/>
        </p:nvSpPr>
        <p:spPr>
          <a:xfrm>
            <a:off x="1175684" y="5640644"/>
            <a:ext cx="6628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Only ~1600 miles of H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 pipeline in the United States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Most H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 is used at the site of production</a:t>
            </a:r>
          </a:p>
        </p:txBody>
      </p:sp>
    </p:spTree>
    <p:extLst>
      <p:ext uri="{BB962C8B-B14F-4D97-AF65-F5344CB8AC3E}">
        <p14:creationId xmlns:p14="http://schemas.microsoft.com/office/powerpoint/2010/main" val="1928778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9C6FF-2BDD-074C-933C-757CA677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22" y="1064933"/>
            <a:ext cx="7256720" cy="4488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E0262-2185-7647-AB44-429B09C99B5C}"/>
              </a:ext>
            </a:extLst>
          </p:cNvPr>
          <p:cNvSpPr txBox="1"/>
          <p:nvPr/>
        </p:nvSpPr>
        <p:spPr>
          <a:xfrm>
            <a:off x="473149" y="328955"/>
            <a:ext cx="8276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Hydrogen is required for producing fossil fuel 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06A75-3BA4-5144-8FBF-279A5DAD72A9}"/>
              </a:ext>
            </a:extLst>
          </p:cNvPr>
          <p:cNvSpPr txBox="1"/>
          <p:nvPr/>
        </p:nvSpPr>
        <p:spPr>
          <a:xfrm>
            <a:off x="387551" y="5683811"/>
            <a:ext cx="8193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Heavier fuel oils are “cracked” at high temperature </a:t>
            </a:r>
            <a:r>
              <a:rPr lang="en-US" sz="2000" dirty="0">
                <a:sym typeface="Wingdings" pitchFamily="2" charset="2"/>
              </a:rPr>
              <a:t> useful lighter products</a:t>
            </a:r>
          </a:p>
          <a:p>
            <a:r>
              <a:rPr lang="en-US" sz="2000" dirty="0">
                <a:sym typeface="Wingdings" pitchFamily="2" charset="2"/>
              </a:rPr>
              <a:t>Hydrogen reacts with the fuel oils, controls breakdown and temperature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8382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 Haber Process for the manufacture of ammonia">
            <a:extLst>
              <a:ext uri="{FF2B5EF4-FFF2-40B4-BE49-F238E27FC236}">
                <a16:creationId xmlns:a16="http://schemas.microsoft.com/office/drawing/2014/main" id="{6B5370C5-DC99-FB4C-8457-D030DBA9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83" y="1198082"/>
            <a:ext cx="5407166" cy="385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311EC0-BB82-C449-BFFE-EF55D271D0CD}"/>
              </a:ext>
            </a:extLst>
          </p:cNvPr>
          <p:cNvSpPr txBox="1"/>
          <p:nvPr/>
        </p:nvSpPr>
        <p:spPr>
          <a:xfrm>
            <a:off x="1180214" y="361507"/>
            <a:ext cx="6063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Haber Process for Ammonia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39CF2D-677F-CB49-B5CF-E6BD27A4B2FC}"/>
              </a:ext>
            </a:extLst>
          </p:cNvPr>
          <p:cNvSpPr txBox="1"/>
          <p:nvPr/>
        </p:nvSpPr>
        <p:spPr>
          <a:xfrm>
            <a:off x="385565" y="5490206"/>
            <a:ext cx="8372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Ammonium salts are the basis for fertilizers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Haber Process </a:t>
            </a:r>
            <a:r>
              <a:rPr lang="en-US" sz="2400" dirty="0">
                <a:solidFill>
                  <a:srgbClr val="002060"/>
                </a:solidFill>
                <a:sym typeface="Wingdings" pitchFamily="2" charset="2"/>
              </a:rPr>
              <a:t> Green Revolution  Human population growth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1425E-FF12-81E2-CAB0-3E536DD3F470}"/>
              </a:ext>
            </a:extLst>
          </p:cNvPr>
          <p:cNvSpPr txBox="1"/>
          <p:nvPr/>
        </p:nvSpPr>
        <p:spPr>
          <a:xfrm>
            <a:off x="6757060" y="5118445"/>
            <a:ext cx="2226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Chemistry </a:t>
            </a:r>
            <a:r>
              <a:rPr lang="en-US" sz="1400" dirty="0" err="1"/>
              <a:t>LibreTexts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028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73D30-418A-4146-B22B-D34AB4B78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29" y="1058530"/>
            <a:ext cx="3052464" cy="2981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AC2BD-B68B-D547-A638-5BEAC95A4FB1}"/>
              </a:ext>
            </a:extLst>
          </p:cNvPr>
          <p:cNvSpPr txBox="1"/>
          <p:nvPr/>
        </p:nvSpPr>
        <p:spPr>
          <a:xfrm>
            <a:off x="2300673" y="185548"/>
            <a:ext cx="4542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Hydrogen Use in Steelmaking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56643-7332-4D40-9FED-F91A2BD6BCC5}"/>
              </a:ext>
            </a:extLst>
          </p:cNvPr>
          <p:cNvSpPr txBox="1"/>
          <p:nvPr/>
        </p:nvSpPr>
        <p:spPr>
          <a:xfrm>
            <a:off x="3217493" y="1286427"/>
            <a:ext cx="2113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 from syngas</a:t>
            </a:r>
          </a:p>
          <a:p>
            <a:r>
              <a:rPr lang="en-US" sz="2400" dirty="0"/>
              <a:t> (fossil fuel)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28B5D-E599-794D-80DA-B1A1F018B460}"/>
              </a:ext>
            </a:extLst>
          </p:cNvPr>
          <p:cNvSpPr txBox="1"/>
          <p:nvPr/>
        </p:nvSpPr>
        <p:spPr>
          <a:xfrm>
            <a:off x="3216948" y="2728796"/>
            <a:ext cx="2114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 from syngas </a:t>
            </a:r>
          </a:p>
          <a:p>
            <a:r>
              <a:rPr lang="en-US" sz="2400" dirty="0"/>
              <a:t> or </a:t>
            </a:r>
            <a:r>
              <a:rPr lang="en-US" sz="2400" dirty="0">
                <a:solidFill>
                  <a:srgbClr val="00B050"/>
                </a:solidFill>
              </a:rPr>
              <a:t>renewables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CB426-33CA-0447-9D5E-195CEA495260}"/>
              </a:ext>
            </a:extLst>
          </p:cNvPr>
          <p:cNvSpPr txBox="1"/>
          <p:nvPr/>
        </p:nvSpPr>
        <p:spPr>
          <a:xfrm>
            <a:off x="165029" y="4171165"/>
            <a:ext cx="56094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Iron oxides (Fe</a:t>
            </a:r>
            <a:r>
              <a:rPr lang="en-US" sz="2000" baseline="-25000" dirty="0">
                <a:solidFill>
                  <a:srgbClr val="002060"/>
                </a:solidFill>
              </a:rPr>
              <a:t>3</a:t>
            </a:r>
            <a:r>
              <a:rPr lang="en-US" sz="2000" dirty="0">
                <a:solidFill>
                  <a:srgbClr val="002060"/>
                </a:solidFill>
              </a:rPr>
              <a:t>O</a:t>
            </a:r>
            <a:r>
              <a:rPr lang="en-US" sz="2000" baseline="-25000" dirty="0">
                <a:solidFill>
                  <a:srgbClr val="002060"/>
                </a:solidFill>
              </a:rPr>
              <a:t>4</a:t>
            </a:r>
            <a:r>
              <a:rPr lang="en-US" sz="2000" dirty="0">
                <a:solidFill>
                  <a:srgbClr val="002060"/>
                </a:solidFill>
              </a:rPr>
              <a:t>, magnetite or Fe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O</a:t>
            </a:r>
            <a:r>
              <a:rPr lang="en-US" sz="2000" baseline="-25000" dirty="0">
                <a:solidFill>
                  <a:srgbClr val="002060"/>
                </a:solidFill>
              </a:rPr>
              <a:t>3</a:t>
            </a:r>
            <a:r>
              <a:rPr lang="en-US" sz="2000" dirty="0">
                <a:solidFill>
                  <a:srgbClr val="002060"/>
                </a:solidFill>
              </a:rPr>
              <a:t>, hematite)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 are the forms of iron found in most mined iron ore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But </a:t>
            </a:r>
            <a:r>
              <a:rPr lang="en-US" sz="2000" i="1" dirty="0">
                <a:solidFill>
                  <a:srgbClr val="002060"/>
                </a:solidFill>
              </a:rPr>
              <a:t>reduced</a:t>
            </a:r>
            <a:r>
              <a:rPr lang="en-US" sz="2000" dirty="0">
                <a:solidFill>
                  <a:srgbClr val="002060"/>
                </a:solidFill>
              </a:rPr>
              <a:t> iron (Fe) is needed to make steel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Steelmaking also requires carbon from coking coal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(10-15% of coal mined is used for this)</a:t>
            </a:r>
          </a:p>
        </p:txBody>
      </p:sp>
      <p:pic>
        <p:nvPicPr>
          <p:cNvPr id="20482" name="Picture 2" descr="Schematic presentation of the blast furnace process. | Download Scientific  Diagram">
            <a:extLst>
              <a:ext uri="{FF2B5EF4-FFF2-40B4-BE49-F238E27FC236}">
                <a16:creationId xmlns:a16="http://schemas.microsoft.com/office/drawing/2014/main" id="{8CC672AE-453E-144E-B01B-D93CA745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41" y="1058530"/>
            <a:ext cx="3129659" cy="46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87AB6-9EBD-EC86-117D-82C30908BCF1}"/>
              </a:ext>
            </a:extLst>
          </p:cNvPr>
          <p:cNvSpPr txBox="1"/>
          <p:nvPr/>
        </p:nvSpPr>
        <p:spPr>
          <a:xfrm>
            <a:off x="6970793" y="5799470"/>
            <a:ext cx="2008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</a:t>
            </a:r>
            <a:r>
              <a:rPr lang="en-US" sz="1400" dirty="0" err="1"/>
              <a:t>Hannu</a:t>
            </a:r>
            <a:r>
              <a:rPr lang="en-US" sz="1400" dirty="0"/>
              <a:t> </a:t>
            </a:r>
            <a:r>
              <a:rPr lang="en-US" sz="1400" dirty="0" err="1"/>
              <a:t>Suopajarvi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8531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04A69-8A32-BC41-8E88-65094CDC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80" y="904272"/>
            <a:ext cx="5926714" cy="4389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C4F08-A267-D240-986D-0F077FA206BE}"/>
              </a:ext>
            </a:extLst>
          </p:cNvPr>
          <p:cNvSpPr txBox="1"/>
          <p:nvPr/>
        </p:nvSpPr>
        <p:spPr>
          <a:xfrm>
            <a:off x="731519" y="172123"/>
            <a:ext cx="797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Industrial Heat – Key to Reducing Industry Emissions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FB5D2-A9E3-A94F-8342-23D455116ADE}"/>
              </a:ext>
            </a:extLst>
          </p:cNvPr>
          <p:cNvSpPr txBox="1"/>
          <p:nvPr/>
        </p:nvSpPr>
        <p:spPr>
          <a:xfrm>
            <a:off x="7187608" y="4924029"/>
            <a:ext cx="167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CGEP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649C1-D268-CF40-BC07-AC9002F8F4A5}"/>
              </a:ext>
            </a:extLst>
          </p:cNvPr>
          <p:cNvSpPr txBox="1"/>
          <p:nvPr/>
        </p:nvSpPr>
        <p:spPr>
          <a:xfrm>
            <a:off x="457848" y="5502290"/>
            <a:ext cx="8170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Potential “green” alternatives for supplying industrial heat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Temperature requirements for various industries differ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Hydrogen can meet all industry requirements. </a:t>
            </a:r>
            <a:r>
              <a:rPr lang="en-US" sz="2000" i="1" dirty="0">
                <a:solidFill>
                  <a:srgbClr val="7B0C00"/>
                </a:solidFill>
              </a:rPr>
              <a:t>But no </a:t>
            </a:r>
            <a:r>
              <a:rPr lang="en-US" sz="2000" i="1" u="sng" dirty="0">
                <a:solidFill>
                  <a:srgbClr val="7B0C00"/>
                </a:solidFill>
              </a:rPr>
              <a:t>pure</a:t>
            </a:r>
            <a:r>
              <a:rPr lang="en-US" sz="2000" i="1" dirty="0">
                <a:solidFill>
                  <a:srgbClr val="7B0C00"/>
                </a:solidFill>
              </a:rPr>
              <a:t> H</a:t>
            </a:r>
            <a:r>
              <a:rPr lang="en-US" sz="2000" i="1" baseline="-25000" dirty="0">
                <a:solidFill>
                  <a:srgbClr val="7B0C00"/>
                </a:solidFill>
              </a:rPr>
              <a:t>2</a:t>
            </a:r>
            <a:r>
              <a:rPr lang="en-US" sz="2000" i="1" dirty="0">
                <a:solidFill>
                  <a:srgbClr val="7B0C00"/>
                </a:solidFill>
              </a:rPr>
              <a:t> used today.</a:t>
            </a:r>
          </a:p>
        </p:txBody>
      </p:sp>
    </p:spTree>
    <p:extLst>
      <p:ext uri="{BB962C8B-B14F-4D97-AF65-F5344CB8AC3E}">
        <p14:creationId xmlns:p14="http://schemas.microsoft.com/office/powerpoint/2010/main" val="1176025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57C55-280E-4044-847B-0939D1BCA944}"/>
              </a:ext>
            </a:extLst>
          </p:cNvPr>
          <p:cNvSpPr txBox="1"/>
          <p:nvPr/>
        </p:nvSpPr>
        <p:spPr>
          <a:xfrm>
            <a:off x="299670" y="280282"/>
            <a:ext cx="8833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for Energy Storage on the Electricity Grid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DF2D6-AF59-6547-82EC-50EA0925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56" y="1134932"/>
            <a:ext cx="5007998" cy="3996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AC8F1-65B6-4A4C-9D28-F4814C10E1A6}"/>
              </a:ext>
            </a:extLst>
          </p:cNvPr>
          <p:cNvSpPr txBox="1"/>
          <p:nvPr/>
        </p:nvSpPr>
        <p:spPr>
          <a:xfrm>
            <a:off x="978136" y="5254279"/>
            <a:ext cx="7538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Needed to overcome intermittency of PV solar and wind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Storage much more expensive as PV solar and wind approach 100%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Hydrogen can replace natural gas for long-term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Needs storage infrastructure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EFA33-BD36-D24E-9EBE-62A92B7283A7}"/>
              </a:ext>
            </a:extLst>
          </p:cNvPr>
          <p:cNvSpPr txBox="1"/>
          <p:nvPr/>
        </p:nvSpPr>
        <p:spPr>
          <a:xfrm>
            <a:off x="6884894" y="4599840"/>
            <a:ext cx="2188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Ctr. for Sustainable Systems</a:t>
            </a:r>
          </a:p>
          <a:p>
            <a:r>
              <a:rPr lang="en-US" sz="1400" dirty="0"/>
              <a:t>Univ. of Michigan</a:t>
            </a:r>
          </a:p>
        </p:txBody>
      </p:sp>
    </p:spTree>
    <p:extLst>
      <p:ext uri="{BB962C8B-B14F-4D97-AF65-F5344CB8AC3E}">
        <p14:creationId xmlns:p14="http://schemas.microsoft.com/office/powerpoint/2010/main" val="2838411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taway diagram illustrating components of a hydrogen fuel cell electric vehicle. Components under the hood include (from the front of the vehicle) a thermal cooling system (rectangular flat box) adjacent to an auxiliary battery (small rectangular box), a DC/DC converter (rectangular box), a power electronics controller (larger rectangular box), a transmission (cylinder with ridges), and an electric traction motor (larger cylinder). Toward the middle of the vehicle is a fuel cell stack (large flat box with ridges). Toward the back of the vehicle is a hydrogen fuel tank (two large cylinders), a battery pack (box with small compartments along the top), and a fuel filler (fueling nozzle). ">
            <a:extLst>
              <a:ext uri="{FF2B5EF4-FFF2-40B4-BE49-F238E27FC236}">
                <a16:creationId xmlns:a16="http://schemas.microsoft.com/office/drawing/2014/main" id="{368B5572-E00D-E343-BEF8-595A597E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3" y="1096238"/>
            <a:ext cx="4771749" cy="29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22C621-C274-604E-9CA2-B78E36D74349}"/>
              </a:ext>
            </a:extLst>
          </p:cNvPr>
          <p:cNvSpPr txBox="1"/>
          <p:nvPr/>
        </p:nvSpPr>
        <p:spPr>
          <a:xfrm>
            <a:off x="183023" y="723816"/>
            <a:ext cx="384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 Toyota </a:t>
            </a:r>
            <a:r>
              <a:rPr lang="en-US" dirty="0" err="1"/>
              <a:t>Mirai</a:t>
            </a:r>
            <a:r>
              <a:rPr lang="en-US" dirty="0"/>
              <a:t>, MSRP from $49500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0BE870-0AF1-D546-BF80-7B9057F3AB75}"/>
              </a:ext>
            </a:extLst>
          </p:cNvPr>
          <p:cNvSpPr txBox="1"/>
          <p:nvPr/>
        </p:nvSpPr>
        <p:spPr>
          <a:xfrm>
            <a:off x="1871330" y="131587"/>
            <a:ext cx="4382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Hydrogen for transportation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B3B51-283E-984B-AA51-773D91DF8940}"/>
              </a:ext>
            </a:extLst>
          </p:cNvPr>
          <p:cNvSpPr txBox="1"/>
          <p:nvPr/>
        </p:nvSpPr>
        <p:spPr>
          <a:xfrm>
            <a:off x="5741582" y="908482"/>
            <a:ext cx="292221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B0C00"/>
                </a:solidFill>
              </a:rPr>
              <a:t>Onboard hydrogen makes</a:t>
            </a:r>
          </a:p>
          <a:p>
            <a:r>
              <a:rPr lang="en-US" sz="2000" dirty="0">
                <a:solidFill>
                  <a:srgbClr val="7B0C00"/>
                </a:solidFill>
              </a:rPr>
              <a:t> electricity through</a:t>
            </a:r>
          </a:p>
          <a:p>
            <a:r>
              <a:rPr lang="en-US" sz="2000" dirty="0">
                <a:solidFill>
                  <a:srgbClr val="7B0C00"/>
                </a:solidFill>
              </a:rPr>
              <a:t> fuel cell stack</a:t>
            </a:r>
          </a:p>
          <a:p>
            <a:endParaRPr lang="en-US" sz="2000" dirty="0">
              <a:solidFill>
                <a:srgbClr val="7B0C00"/>
              </a:solidFill>
            </a:endParaRPr>
          </a:p>
          <a:p>
            <a:r>
              <a:rPr lang="en-US" sz="2000" dirty="0">
                <a:solidFill>
                  <a:srgbClr val="7B0C00"/>
                </a:solidFill>
              </a:rPr>
              <a:t>Electric motor and battery</a:t>
            </a:r>
          </a:p>
          <a:p>
            <a:r>
              <a:rPr lang="en-US" sz="2000" dirty="0">
                <a:solidFill>
                  <a:srgbClr val="7B0C00"/>
                </a:solidFill>
              </a:rPr>
              <a:t> for operation and</a:t>
            </a:r>
          </a:p>
          <a:p>
            <a:r>
              <a:rPr lang="en-US" sz="2000" dirty="0">
                <a:solidFill>
                  <a:srgbClr val="7B0C00"/>
                </a:solidFill>
              </a:rPr>
              <a:t> energy storage (like EV)</a:t>
            </a:r>
          </a:p>
          <a:p>
            <a:endParaRPr lang="en-US" sz="2000" dirty="0">
              <a:solidFill>
                <a:srgbClr val="7B0C00"/>
              </a:solidFill>
            </a:endParaRPr>
          </a:p>
          <a:p>
            <a:r>
              <a:rPr lang="en-US" sz="2000" dirty="0">
                <a:solidFill>
                  <a:srgbClr val="7B0C00"/>
                </a:solidFill>
              </a:rPr>
              <a:t>Battery recaptures energy</a:t>
            </a:r>
          </a:p>
          <a:p>
            <a:r>
              <a:rPr lang="en-US" sz="2000" dirty="0">
                <a:solidFill>
                  <a:srgbClr val="7B0C00"/>
                </a:solidFill>
              </a:rPr>
              <a:t>  from braking; no plug-in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43B2D-A321-7B43-8FA5-D67A391B29D7}"/>
              </a:ext>
            </a:extLst>
          </p:cNvPr>
          <p:cNvSpPr txBox="1"/>
          <p:nvPr/>
        </p:nvSpPr>
        <p:spPr>
          <a:xfrm>
            <a:off x="618958" y="4542146"/>
            <a:ext cx="81320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1 kilogram of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provides 100 kilometer driving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1 kilogram of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would occupy 11 cubic meters at 1 atmosphere pressure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Today’s cars carry 5 kilograms of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at 700 atmospheres,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         in a carbon-fiber reinforced tank. 300 mile driving range.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Metal hydride or organic nanoparticle adsorbents are in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27287-7DE5-7084-D3B9-DBA3A8231997}"/>
              </a:ext>
            </a:extLst>
          </p:cNvPr>
          <p:cNvSpPr txBox="1"/>
          <p:nvPr/>
        </p:nvSpPr>
        <p:spPr>
          <a:xfrm>
            <a:off x="1151906" y="4125697"/>
            <a:ext cx="2594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National Academies Press</a:t>
            </a:r>
          </a:p>
        </p:txBody>
      </p:sp>
    </p:spTree>
    <p:extLst>
      <p:ext uri="{BB962C8B-B14F-4D97-AF65-F5344CB8AC3E}">
        <p14:creationId xmlns:p14="http://schemas.microsoft.com/office/powerpoint/2010/main" val="41135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6B1B7A-43E4-6F46-BD21-F404B856E344}"/>
              </a:ext>
            </a:extLst>
          </p:cNvPr>
          <p:cNvSpPr txBox="1"/>
          <p:nvPr/>
        </p:nvSpPr>
        <p:spPr>
          <a:xfrm>
            <a:off x="434104" y="1570808"/>
            <a:ext cx="8275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CH</a:t>
            </a:r>
            <a:r>
              <a:rPr lang="en-US" sz="3600" baseline="-25000" dirty="0"/>
              <a:t>4</a:t>
            </a:r>
            <a:r>
              <a:rPr lang="en-US" sz="3600" dirty="0"/>
              <a:t>		CH</a:t>
            </a:r>
            <a:r>
              <a:rPr lang="en-US" sz="3600" baseline="-25000" dirty="0"/>
              <a:t>3</a:t>
            </a:r>
            <a:r>
              <a:rPr lang="en-US" sz="3600" dirty="0"/>
              <a:t>OH		CH</a:t>
            </a:r>
            <a:r>
              <a:rPr lang="en-US" sz="3600" baseline="-25000" dirty="0"/>
              <a:t>2</a:t>
            </a:r>
            <a:r>
              <a:rPr lang="en-US" sz="3600" dirty="0"/>
              <a:t>O		HCOOH		CO</a:t>
            </a:r>
            <a:r>
              <a:rPr lang="en-US" sz="3600" baseline="-25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91E5B-58E1-0949-8860-1FBE736E8830}"/>
              </a:ext>
            </a:extLst>
          </p:cNvPr>
          <p:cNvSpPr txBox="1"/>
          <p:nvPr/>
        </p:nvSpPr>
        <p:spPr>
          <a:xfrm>
            <a:off x="126403" y="1088456"/>
            <a:ext cx="9017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 Methane	   Methanol	 Formaldehyde   Formic acid	 Carbon Dioxide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47B16-EEE7-9E4D-99D7-4C5DD958F88F}"/>
              </a:ext>
            </a:extLst>
          </p:cNvPr>
          <p:cNvSpPr txBox="1"/>
          <p:nvPr/>
        </p:nvSpPr>
        <p:spPr>
          <a:xfrm>
            <a:off x="527666" y="2517203"/>
            <a:ext cx="821506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most </a:t>
            </a:r>
            <a:r>
              <a:rPr lang="en-US" sz="2800" i="1" dirty="0"/>
              <a:t>reduced</a:t>
            </a:r>
            <a:r>
              <a:rPr lang="en-US" sz="2800" dirty="0"/>
              <a:t>    …..…………..…………………..  most </a:t>
            </a:r>
            <a:r>
              <a:rPr lang="en-US" sz="2800" i="1" dirty="0"/>
              <a:t>oxidized</a:t>
            </a:r>
          </a:p>
          <a:p>
            <a:r>
              <a:rPr lang="en-US" sz="2800" dirty="0"/>
              <a:t>highest energy  …….…………..………………….  lowest energy</a:t>
            </a:r>
          </a:p>
          <a:p>
            <a:endParaRPr lang="en-US" sz="2800" dirty="0"/>
          </a:p>
          <a:p>
            <a:r>
              <a:rPr lang="en-US" sz="2800" dirty="0"/>
              <a:t>High energy, reduced compounds combine</a:t>
            </a:r>
          </a:p>
          <a:p>
            <a:r>
              <a:rPr lang="en-US" sz="2800" dirty="0"/>
              <a:t>  with oxygen [burn] </a:t>
            </a:r>
            <a:r>
              <a:rPr lang="en-US" sz="2800" dirty="0">
                <a:sym typeface="Wingdings" pitchFamily="2" charset="2"/>
              </a:rPr>
              <a:t> release (useful) energy</a:t>
            </a:r>
          </a:p>
          <a:p>
            <a:r>
              <a:rPr lang="en-US" sz="2800" dirty="0">
                <a:sym typeface="Wingdings" pitchFamily="2" charset="2"/>
              </a:rPr>
              <a:t>  as they are converted to low energy compounds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B442D-8B3A-3447-B1E4-95AAAEE75733}"/>
              </a:ext>
            </a:extLst>
          </p:cNvPr>
          <p:cNvSpPr txBox="1"/>
          <p:nvPr/>
        </p:nvSpPr>
        <p:spPr>
          <a:xfrm>
            <a:off x="2219218" y="142620"/>
            <a:ext cx="4123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 Wee Bit of Chemistry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27DF8-CAAC-9E4B-A495-3846673543F8}"/>
              </a:ext>
            </a:extLst>
          </p:cNvPr>
          <p:cNvSpPr txBox="1"/>
          <p:nvPr/>
        </p:nvSpPr>
        <p:spPr>
          <a:xfrm>
            <a:off x="245665" y="5494923"/>
            <a:ext cx="8779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</a:t>
            </a:r>
            <a:r>
              <a:rPr lang="en-US" sz="2400" baseline="-25000" dirty="0">
                <a:solidFill>
                  <a:srgbClr val="C00000"/>
                </a:solidFill>
              </a:rPr>
              <a:t>4</a:t>
            </a:r>
            <a:r>
              <a:rPr lang="en-US" sz="2400" dirty="0">
                <a:solidFill>
                  <a:srgbClr val="C00000"/>
                </a:solidFill>
              </a:rPr>
              <a:t> + 2O</a:t>
            </a:r>
            <a:r>
              <a:rPr lang="en-US" sz="2400" baseline="-25000" dirty="0">
                <a:solidFill>
                  <a:srgbClr val="C00000"/>
                </a:solidFill>
              </a:rPr>
              <a:t>2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 CO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 + 2H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O   </a:t>
            </a:r>
            <a:r>
              <a:rPr lang="en-US" sz="2400" dirty="0">
                <a:sym typeface="Wingdings" pitchFamily="2" charset="2"/>
              </a:rPr>
              <a:t>burning CH</a:t>
            </a:r>
            <a:r>
              <a:rPr lang="en-US" sz="2400" baseline="-25000" dirty="0">
                <a:sym typeface="Wingdings" pitchFamily="2" charset="2"/>
              </a:rPr>
              <a:t>4</a:t>
            </a:r>
            <a:r>
              <a:rPr lang="en-US" sz="2400" dirty="0">
                <a:sym typeface="Wingdings" pitchFamily="2" charset="2"/>
              </a:rPr>
              <a:t> releases </a:t>
            </a:r>
            <a:r>
              <a:rPr lang="en-US" sz="2400" dirty="0">
                <a:solidFill>
                  <a:srgbClr val="7030A0"/>
                </a:solidFill>
                <a:sym typeface="Wingdings" pitchFamily="2" charset="2"/>
              </a:rPr>
              <a:t>energy</a:t>
            </a:r>
            <a:r>
              <a:rPr lang="en-US" sz="2400" dirty="0">
                <a:sym typeface="Wingdings" pitchFamily="2" charset="2"/>
              </a:rPr>
              <a:t> + CO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dirty="0">
                <a:sym typeface="Wingdings" pitchFamily="2" charset="2"/>
              </a:rPr>
              <a:t> + water</a:t>
            </a:r>
            <a:endParaRPr lang="en-US" sz="2400" baseline="-25000" dirty="0">
              <a:sym typeface="Wingdings" pitchFamily="2" charset="2"/>
            </a:endParaRPr>
          </a:p>
          <a:p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2H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 + O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  2H</a:t>
            </a:r>
            <a:r>
              <a:rPr lang="en-US" sz="2400" baseline="-25000" dirty="0">
                <a:solidFill>
                  <a:srgbClr val="C00000"/>
                </a:solidFill>
                <a:sym typeface="Wingdings" pitchFamily="2" charset="2"/>
              </a:rPr>
              <a:t>2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O   </a:t>
            </a:r>
            <a:r>
              <a:rPr lang="en-US" sz="2400" dirty="0">
                <a:sym typeface="Wingdings" pitchFamily="2" charset="2"/>
              </a:rPr>
              <a:t>burning H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dirty="0">
                <a:sym typeface="Wingdings" pitchFamily="2" charset="2"/>
              </a:rPr>
              <a:t> releases </a:t>
            </a:r>
            <a:r>
              <a:rPr lang="en-US" sz="2400" dirty="0">
                <a:solidFill>
                  <a:srgbClr val="7030A0"/>
                </a:solidFill>
                <a:sym typeface="Wingdings" pitchFamily="2" charset="2"/>
              </a:rPr>
              <a:t>energy</a:t>
            </a:r>
            <a:r>
              <a:rPr lang="en-US" sz="2400" dirty="0">
                <a:sym typeface="Wingdings" pitchFamily="2" charset="2"/>
              </a:rPr>
              <a:t> + water, no CO</a:t>
            </a:r>
            <a:r>
              <a:rPr lang="en-US" sz="2400" baseline="-25000" dirty="0">
                <a:sym typeface="Wingdings" pitchFamily="2" charset="2"/>
              </a:rPr>
              <a:t>2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33071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ock photo of hydrogen fueling station">
            <a:extLst>
              <a:ext uri="{FF2B5EF4-FFF2-40B4-BE49-F238E27FC236}">
                <a16:creationId xmlns:a16="http://schemas.microsoft.com/office/drawing/2014/main" id="{B8987B6D-5127-2D40-83A7-FA0D27A2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1147356"/>
            <a:ext cx="4572000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B14E5-A03B-E048-8472-6288C46B3FE7}"/>
              </a:ext>
            </a:extLst>
          </p:cNvPr>
          <p:cNvSpPr txBox="1"/>
          <p:nvPr/>
        </p:nvSpPr>
        <p:spPr>
          <a:xfrm>
            <a:off x="1488559" y="265814"/>
            <a:ext cx="516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Hydrogen for heavy-duty vehicles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C4E39-13F6-D941-ACEF-88DDCE12BD3F}"/>
              </a:ext>
            </a:extLst>
          </p:cNvPr>
          <p:cNvSpPr txBox="1"/>
          <p:nvPr/>
        </p:nvSpPr>
        <p:spPr>
          <a:xfrm>
            <a:off x="4934965" y="1594884"/>
            <a:ext cx="4028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Larger tanks </a:t>
            </a:r>
            <a:r>
              <a:rPr lang="en-US" sz="2000" dirty="0">
                <a:solidFill>
                  <a:srgbClr val="002060"/>
                </a:solidFill>
                <a:sym typeface="Wingdings" pitchFamily="2" charset="2"/>
              </a:rPr>
              <a:t> lower pressure H</a:t>
            </a:r>
            <a:r>
              <a:rPr lang="en-US" sz="2000" baseline="-25000" dirty="0">
                <a:solidFill>
                  <a:srgbClr val="002060"/>
                </a:solidFill>
                <a:sym typeface="Wingdings" pitchFamily="2" charset="2"/>
              </a:rPr>
              <a:t>2</a:t>
            </a:r>
            <a:r>
              <a:rPr lang="en-US" sz="2000" dirty="0">
                <a:solidFill>
                  <a:srgbClr val="002060"/>
                </a:solidFill>
                <a:sym typeface="Wingdings" pitchFamily="2" charset="2"/>
              </a:rPr>
              <a:t> </a:t>
            </a:r>
          </a:p>
          <a:p>
            <a:r>
              <a:rPr lang="en-US" sz="2000" dirty="0">
                <a:solidFill>
                  <a:srgbClr val="002060"/>
                </a:solidFill>
                <a:sym typeface="Wingdings" pitchFamily="2" charset="2"/>
              </a:rPr>
              <a:t>  less energy to compress the H</a:t>
            </a:r>
            <a:r>
              <a:rPr lang="en-US" sz="2000" baseline="-25000" dirty="0">
                <a:solidFill>
                  <a:srgbClr val="002060"/>
                </a:solidFill>
                <a:sym typeface="Wingdings" pitchFamily="2" charset="2"/>
              </a:rPr>
              <a:t>2</a:t>
            </a:r>
            <a:r>
              <a:rPr lang="en-US" sz="2000" dirty="0">
                <a:solidFill>
                  <a:srgbClr val="002060"/>
                </a:solidFill>
                <a:sym typeface="Wingdings" pitchFamily="2" charset="2"/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  <a:sym typeface="Wingdings" pitchFamily="2" charset="2"/>
              </a:rPr>
              <a:t>  AND long driving ranges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39A63-F537-0348-B386-7C5E488FDCAB}"/>
              </a:ext>
            </a:extLst>
          </p:cNvPr>
          <p:cNvSpPr txBox="1"/>
          <p:nvPr/>
        </p:nvSpPr>
        <p:spPr>
          <a:xfrm>
            <a:off x="5773480" y="3684526"/>
            <a:ext cx="2973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DOE has a </a:t>
            </a:r>
            <a:r>
              <a:rPr lang="en-US" sz="2000" i="1" dirty="0">
                <a:solidFill>
                  <a:srgbClr val="002060"/>
                </a:solidFill>
              </a:rPr>
              <a:t>Million Mile Fuel Cell Truck</a:t>
            </a:r>
            <a:r>
              <a:rPr lang="en-US" sz="2000" dirty="0">
                <a:solidFill>
                  <a:srgbClr val="002060"/>
                </a:solidFill>
              </a:rPr>
              <a:t> initiative working on PEM technology to maximize onboard hydrogen use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DOE also has an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@Scale vision</a:t>
            </a:r>
          </a:p>
        </p:txBody>
      </p:sp>
      <p:pic>
        <p:nvPicPr>
          <p:cNvPr id="22532" name="Picture 4" descr="Conceptual illustration of an H2@Scale (Hydrogen at Scale) energy system">
            <a:extLst>
              <a:ext uri="{FF2B5EF4-FFF2-40B4-BE49-F238E27FC236}">
                <a16:creationId xmlns:a16="http://schemas.microsoft.com/office/drawing/2014/main" id="{06271B48-5DF0-7D45-8573-BFF80A55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3441780"/>
            <a:ext cx="4572000" cy="290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FA4B7-D967-6122-A57E-5E765A770146}"/>
              </a:ext>
            </a:extLst>
          </p:cNvPr>
          <p:cNvSpPr txBox="1"/>
          <p:nvPr/>
        </p:nvSpPr>
        <p:spPr>
          <a:xfrm>
            <a:off x="4572000" y="3259723"/>
            <a:ext cx="1153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DOE</a:t>
            </a:r>
          </a:p>
        </p:txBody>
      </p:sp>
    </p:spTree>
    <p:extLst>
      <p:ext uri="{BB962C8B-B14F-4D97-AF65-F5344CB8AC3E}">
        <p14:creationId xmlns:p14="http://schemas.microsoft.com/office/powerpoint/2010/main" val="42268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56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6693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95A54-BA83-BD40-8B80-A5CB104D95F3}"/>
              </a:ext>
            </a:extLst>
          </p:cNvPr>
          <p:cNvSpPr txBox="1"/>
          <p:nvPr/>
        </p:nvSpPr>
        <p:spPr>
          <a:xfrm>
            <a:off x="1036319" y="1458930"/>
            <a:ext cx="707135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What is hydrogen?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How is hydrogen manufactured?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What is hydrogen used for?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</a:rPr>
              <a:t>How can hydrogen be integrated into</a:t>
            </a:r>
          </a:p>
          <a:p>
            <a:r>
              <a:rPr lang="en-US" sz="2800" dirty="0">
                <a:solidFill>
                  <a:srgbClr val="7B0C00"/>
                </a:solidFill>
              </a:rPr>
              <a:t>       the net-zero energy economy?</a:t>
            </a:r>
          </a:p>
          <a:p>
            <a:r>
              <a:rPr lang="en-US" sz="2800" dirty="0">
                <a:solidFill>
                  <a:srgbClr val="7B0C00"/>
                </a:solidFill>
              </a:rPr>
              <a:t>	 (production, storage, transport)</a:t>
            </a:r>
          </a:p>
          <a:p>
            <a:endParaRPr lang="en-US" sz="2800" dirty="0">
              <a:solidFill>
                <a:srgbClr val="7B0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</a:rPr>
              <a:t>Policies to promote blue and green hydrogen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781B3-9117-A040-890A-4EDC1E3B8740}"/>
              </a:ext>
            </a:extLst>
          </p:cNvPr>
          <p:cNvSpPr txBox="1"/>
          <p:nvPr/>
        </p:nvSpPr>
        <p:spPr>
          <a:xfrm>
            <a:off x="709019" y="308345"/>
            <a:ext cx="772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and the net-zero energy economy </a:t>
            </a:r>
          </a:p>
        </p:txBody>
      </p:sp>
    </p:spTree>
    <p:extLst>
      <p:ext uri="{BB962C8B-B14F-4D97-AF65-F5344CB8AC3E}">
        <p14:creationId xmlns:p14="http://schemas.microsoft.com/office/powerpoint/2010/main" val="3418609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9C54F-7DD9-5F49-8A07-6E4BAB88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0" y="264156"/>
            <a:ext cx="6634716" cy="5229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F13D72-C47F-3D49-9ACC-561FC0644756}"/>
              </a:ext>
            </a:extLst>
          </p:cNvPr>
          <p:cNvSpPr txBox="1"/>
          <p:nvPr/>
        </p:nvSpPr>
        <p:spPr>
          <a:xfrm>
            <a:off x="1160771" y="5670380"/>
            <a:ext cx="7141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7B0C00"/>
                </a:solidFill>
              </a:rPr>
              <a:t>Issues</a:t>
            </a:r>
            <a:r>
              <a:rPr lang="en-US" sz="2400" dirty="0">
                <a:solidFill>
                  <a:srgbClr val="7B0C00"/>
                </a:solidFill>
              </a:rPr>
              <a:t>: pipelines, shipping/trucking, </a:t>
            </a:r>
          </a:p>
          <a:p>
            <a:r>
              <a:rPr lang="en-US" sz="2400" dirty="0">
                <a:solidFill>
                  <a:srgbClr val="7B0C00"/>
                </a:solidFill>
              </a:rPr>
              <a:t>conversion and reconversion, storage (tanks, geological)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1ADE4-884D-9A4F-AB89-D4B13EB8B905}"/>
              </a:ext>
            </a:extLst>
          </p:cNvPr>
          <p:cNvSpPr txBox="1"/>
          <p:nvPr/>
        </p:nvSpPr>
        <p:spPr>
          <a:xfrm>
            <a:off x="7113181" y="2009553"/>
            <a:ext cx="15967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Hydrogen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Supply</a:t>
            </a:r>
          </a:p>
          <a:p>
            <a:r>
              <a:rPr lang="en-US" sz="2800" dirty="0">
                <a:solidFill>
                  <a:srgbClr val="002060"/>
                </a:solidFill>
              </a:rPr>
              <a:t>Chains </a:t>
            </a:r>
          </a:p>
        </p:txBody>
      </p:sp>
    </p:spTree>
    <p:extLst>
      <p:ext uri="{BB962C8B-B14F-4D97-AF65-F5344CB8AC3E}">
        <p14:creationId xmlns:p14="http://schemas.microsoft.com/office/powerpoint/2010/main" val="3004793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A6871D-C3E2-6B49-92CC-742A58F6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74" y="1111227"/>
            <a:ext cx="4747404" cy="38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139064-1134-FD42-A44F-CE0DFCCC9255}"/>
              </a:ext>
            </a:extLst>
          </p:cNvPr>
          <p:cNvSpPr txBox="1"/>
          <p:nvPr/>
        </p:nvSpPr>
        <p:spPr>
          <a:xfrm>
            <a:off x="2688197" y="172094"/>
            <a:ext cx="3298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Hydrogen 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B651D-85B0-4747-AA83-F8FAC320FF88}"/>
              </a:ext>
            </a:extLst>
          </p:cNvPr>
          <p:cNvSpPr txBox="1"/>
          <p:nvPr/>
        </p:nvSpPr>
        <p:spPr>
          <a:xfrm>
            <a:off x="2889440" y="5277911"/>
            <a:ext cx="4799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Hindenburg explosion, 1937</a:t>
            </a:r>
          </a:p>
          <a:p>
            <a:r>
              <a:rPr lang="en-US" sz="2400" dirty="0">
                <a:solidFill>
                  <a:srgbClr val="002060"/>
                </a:solidFill>
              </a:rPr>
              <a:t>Lakehurst, NJ</a:t>
            </a:r>
          </a:p>
          <a:p>
            <a:r>
              <a:rPr lang="en-US" sz="2400" dirty="0">
                <a:solidFill>
                  <a:srgbClr val="002060"/>
                </a:solidFill>
              </a:rPr>
              <a:t>62 of 97 passengers &amp; crew survived </a:t>
            </a:r>
          </a:p>
        </p:txBody>
      </p:sp>
    </p:spTree>
    <p:extLst>
      <p:ext uri="{BB962C8B-B14F-4D97-AF65-F5344CB8AC3E}">
        <p14:creationId xmlns:p14="http://schemas.microsoft.com/office/powerpoint/2010/main" val="1567469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quid Nitrogen Temperature and Facts">
            <a:extLst>
              <a:ext uri="{FF2B5EF4-FFF2-40B4-BE49-F238E27FC236}">
                <a16:creationId xmlns:a16="http://schemas.microsoft.com/office/drawing/2014/main" id="{11BAFA13-19C3-1842-8884-16CD978B8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2" y="3895780"/>
            <a:ext cx="3393434" cy="22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eview: Dry ice in food and beverages | News | gasworld">
            <a:extLst>
              <a:ext uri="{FF2B5EF4-FFF2-40B4-BE49-F238E27FC236}">
                <a16:creationId xmlns:a16="http://schemas.microsoft.com/office/drawing/2014/main" id="{0C2D86BE-DD04-6545-82C3-55BA1D40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2" y="1254055"/>
            <a:ext cx="3100719" cy="16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iquid Hydrogen Storage - FSEC Energy Research Center">
            <a:extLst>
              <a:ext uri="{FF2B5EF4-FFF2-40B4-BE49-F238E27FC236}">
                <a16:creationId xmlns:a16="http://schemas.microsoft.com/office/drawing/2014/main" id="{86A5FA7F-3AF3-214E-9997-AF4E29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00" y="1720920"/>
            <a:ext cx="3482940" cy="199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iquid hydrogen - Wikipedia">
            <a:extLst>
              <a:ext uri="{FF2B5EF4-FFF2-40B4-BE49-F238E27FC236}">
                <a16:creationId xmlns:a16="http://schemas.microsoft.com/office/drawing/2014/main" id="{EE983422-AB93-A04D-995D-A1CA8AD0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00" y="3806160"/>
            <a:ext cx="3482940" cy="244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7880C-7B6A-3E40-A997-469B9B6E9768}"/>
              </a:ext>
            </a:extLst>
          </p:cNvPr>
          <p:cNvSpPr txBox="1"/>
          <p:nvPr/>
        </p:nvSpPr>
        <p:spPr>
          <a:xfrm>
            <a:off x="5928189" y="801327"/>
            <a:ext cx="2456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Liquid hydrogen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Boiling Pt. = -253C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31C5B-4BDA-9442-9FAC-01B316C0E2BA}"/>
              </a:ext>
            </a:extLst>
          </p:cNvPr>
          <p:cNvSpPr txBox="1"/>
          <p:nvPr/>
        </p:nvSpPr>
        <p:spPr>
          <a:xfrm>
            <a:off x="719294" y="385828"/>
            <a:ext cx="249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Dry Ice (solid CO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Sublimes at -78.5C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EDFC7-3B08-0F48-91FC-C3F08E22BB08}"/>
              </a:ext>
            </a:extLst>
          </p:cNvPr>
          <p:cNvSpPr txBox="1"/>
          <p:nvPr/>
        </p:nvSpPr>
        <p:spPr>
          <a:xfrm>
            <a:off x="739395" y="3013501"/>
            <a:ext cx="2456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Liquid nitrogen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Boiling Pt. = -196C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0AD46-CCD2-6C45-91CC-6E5764E99960}"/>
              </a:ext>
            </a:extLst>
          </p:cNvPr>
          <p:cNvSpPr txBox="1"/>
          <p:nvPr/>
        </p:nvSpPr>
        <p:spPr>
          <a:xfrm>
            <a:off x="4314285" y="151895"/>
            <a:ext cx="4070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Major hydrogen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08095-846F-0CC9-E27D-ABFC0611BE05}"/>
              </a:ext>
            </a:extLst>
          </p:cNvPr>
          <p:cNvSpPr txBox="1"/>
          <p:nvPr/>
        </p:nvSpPr>
        <p:spPr>
          <a:xfrm>
            <a:off x="2035321" y="6135588"/>
            <a:ext cx="194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</a:t>
            </a:r>
            <a:r>
              <a:rPr lang="en-US" sz="1400" dirty="0" err="1"/>
              <a:t>sciencenotes.org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8528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93C8D4-9869-534B-AE0A-CF97808E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71" y="919401"/>
            <a:ext cx="7230140" cy="5019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31C815-AFEA-214E-ABD0-6FAEFE8FECA5}"/>
              </a:ext>
            </a:extLst>
          </p:cNvPr>
          <p:cNvSpPr txBox="1"/>
          <p:nvPr/>
        </p:nvSpPr>
        <p:spPr>
          <a:xfrm>
            <a:off x="733646" y="239999"/>
            <a:ext cx="716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Potential storage and transport pathways for hydrogen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97215-BEA8-CA48-8EBA-833966CAB385}"/>
              </a:ext>
            </a:extLst>
          </p:cNvPr>
          <p:cNvSpPr txBox="1"/>
          <p:nvPr/>
        </p:nvSpPr>
        <p:spPr>
          <a:xfrm>
            <a:off x="1360968" y="6052602"/>
            <a:ext cx="2669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MCH = methylcyclohexane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9B996-65B4-9FE9-3B3E-A1CE80BAA8EE}"/>
              </a:ext>
            </a:extLst>
          </p:cNvPr>
          <p:cNvSpPr txBox="1"/>
          <p:nvPr/>
        </p:nvSpPr>
        <p:spPr>
          <a:xfrm>
            <a:off x="4655127" y="5938598"/>
            <a:ext cx="4259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International Renewable Energy Agency (IRENA) </a:t>
            </a:r>
          </a:p>
        </p:txBody>
      </p:sp>
    </p:spTree>
    <p:extLst>
      <p:ext uri="{BB962C8B-B14F-4D97-AF65-F5344CB8AC3E}">
        <p14:creationId xmlns:p14="http://schemas.microsoft.com/office/powerpoint/2010/main" val="4085752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C7001F-D115-F848-9282-D7CA88C15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1" y="1073270"/>
            <a:ext cx="8463516" cy="4066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AF0A5-AFD4-A141-A9A1-ADD7BB3695CD}"/>
              </a:ext>
            </a:extLst>
          </p:cNvPr>
          <p:cNvSpPr txBox="1"/>
          <p:nvPr/>
        </p:nvSpPr>
        <p:spPr>
          <a:xfrm>
            <a:off x="1071201" y="350875"/>
            <a:ext cx="700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Hydrogen conversion to other carrier molecules/fuels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3ABF7-8C09-6E41-8B80-6C5D96F67227}"/>
              </a:ext>
            </a:extLst>
          </p:cNvPr>
          <p:cNvSpPr txBox="1"/>
          <p:nvPr/>
        </p:nvSpPr>
        <p:spPr>
          <a:xfrm>
            <a:off x="555339" y="5184565"/>
            <a:ext cx="8446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Conversion means loss of 45-60% of the input electrical energy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used to make the hydrogen by electrolysis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Liquid ammonia </a:t>
            </a:r>
            <a:r>
              <a:rPr lang="en-US" sz="2400" dirty="0">
                <a:solidFill>
                  <a:srgbClr val="002060"/>
                </a:solidFill>
                <a:sym typeface="Wingdings" pitchFamily="2" charset="2"/>
              </a:rPr>
              <a:t></a:t>
            </a:r>
            <a:r>
              <a:rPr lang="en-US" sz="2400" dirty="0">
                <a:solidFill>
                  <a:srgbClr val="002060"/>
                </a:solidFill>
              </a:rPr>
              <a:t> boiling </a:t>
            </a:r>
            <a:r>
              <a:rPr lang="en-US" sz="2400" dirty="0" err="1">
                <a:solidFill>
                  <a:srgbClr val="002060"/>
                </a:solidFill>
              </a:rPr>
              <a:t>pt</a:t>
            </a:r>
            <a:r>
              <a:rPr lang="en-US" sz="2400" dirty="0">
                <a:solidFill>
                  <a:srgbClr val="002060"/>
                </a:solidFill>
              </a:rPr>
              <a:t> = -33C, well-established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70596-6528-9CB1-D8B1-835C8AF497C8}"/>
              </a:ext>
            </a:extLst>
          </p:cNvPr>
          <p:cNvSpPr txBox="1"/>
          <p:nvPr/>
        </p:nvSpPr>
        <p:spPr>
          <a:xfrm>
            <a:off x="7612083" y="4785756"/>
            <a:ext cx="116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IEA</a:t>
            </a:r>
          </a:p>
        </p:txBody>
      </p:sp>
    </p:spTree>
    <p:extLst>
      <p:ext uri="{BB962C8B-B14F-4D97-AF65-F5344CB8AC3E}">
        <p14:creationId xmlns:p14="http://schemas.microsoft.com/office/powerpoint/2010/main" val="4196718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45C4-8739-CD4C-B2E5-6B2509ED9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5" y="883800"/>
            <a:ext cx="8016949" cy="4069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264C9B-7938-DF43-B3BA-2389B82B938D}"/>
              </a:ext>
            </a:extLst>
          </p:cNvPr>
          <p:cNvSpPr txBox="1"/>
          <p:nvPr/>
        </p:nvSpPr>
        <p:spPr>
          <a:xfrm>
            <a:off x="1040423" y="150355"/>
            <a:ext cx="7063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Can natural gas pipelines carry hydrogen? How much?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3C4D0-5C83-6D49-A22E-95054ECC3FEA}"/>
              </a:ext>
            </a:extLst>
          </p:cNvPr>
          <p:cNvSpPr txBox="1"/>
          <p:nvPr/>
        </p:nvSpPr>
        <p:spPr>
          <a:xfrm>
            <a:off x="637524" y="5455871"/>
            <a:ext cx="7868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Widely varying tolerance of natural gas infrastructure for hydrogen blends</a:t>
            </a:r>
          </a:p>
          <a:p>
            <a:r>
              <a:rPr lang="en-US" sz="2000" dirty="0">
                <a:solidFill>
                  <a:srgbClr val="002060"/>
                </a:solidFill>
              </a:rPr>
              <a:t>Embrittlement of steel pipelines is one of the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15C11-2FFE-BB90-E4E2-55886C9D5DB5}"/>
              </a:ext>
            </a:extLst>
          </p:cNvPr>
          <p:cNvSpPr txBox="1"/>
          <p:nvPr/>
        </p:nvSpPr>
        <p:spPr>
          <a:xfrm>
            <a:off x="6935370" y="4953473"/>
            <a:ext cx="116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IEA</a:t>
            </a:r>
          </a:p>
        </p:txBody>
      </p:sp>
    </p:spTree>
    <p:extLst>
      <p:ext uri="{BB962C8B-B14F-4D97-AF65-F5344CB8AC3E}">
        <p14:creationId xmlns:p14="http://schemas.microsoft.com/office/powerpoint/2010/main" val="3948645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1DCF0-F685-1044-993C-8E6404A3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56" y="467832"/>
            <a:ext cx="8300288" cy="5618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6C7F3-554C-C143-A9A4-841784B3A6C9}"/>
              </a:ext>
            </a:extLst>
          </p:cNvPr>
          <p:cNvSpPr txBox="1"/>
          <p:nvPr/>
        </p:nvSpPr>
        <p:spPr>
          <a:xfrm>
            <a:off x="5858540" y="6166884"/>
            <a:ext cx="281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Sandia National Labs</a:t>
            </a:r>
          </a:p>
        </p:txBody>
      </p:sp>
    </p:spTree>
    <p:extLst>
      <p:ext uri="{BB962C8B-B14F-4D97-AF65-F5344CB8AC3E}">
        <p14:creationId xmlns:p14="http://schemas.microsoft.com/office/powerpoint/2010/main" val="74669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655687-6AE9-324B-B7AF-FE257915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" y="1165357"/>
            <a:ext cx="8390965" cy="2436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5C5FC6-A2D8-3449-85D8-EDEC1A869CDA}"/>
              </a:ext>
            </a:extLst>
          </p:cNvPr>
          <p:cNvSpPr txBox="1"/>
          <p:nvPr/>
        </p:nvSpPr>
        <p:spPr>
          <a:xfrm>
            <a:off x="871370" y="268941"/>
            <a:ext cx="7614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Properties of Hydrogen as an Energy Carrier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A1C4D-8908-9D42-98C2-BBE008581FF8}"/>
              </a:ext>
            </a:extLst>
          </p:cNvPr>
          <p:cNvSpPr txBox="1"/>
          <p:nvPr/>
        </p:nvSpPr>
        <p:spPr>
          <a:xfrm>
            <a:off x="1071970" y="5101342"/>
            <a:ext cx="70000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B0C00"/>
                </a:solidFill>
              </a:rPr>
              <a:t>Very light and found as a gas at ambient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B0C00"/>
                </a:solidFill>
              </a:rPr>
              <a:t>Very high energy per unit of mass, but very low energy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B0C00"/>
                </a:solidFill>
              </a:rPr>
              <a:t>Can be compressed for transport and storage (but energy cost)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B0C00"/>
                </a:solidFill>
                <a:sym typeface="Wingdings" pitchFamily="2" charset="2"/>
              </a:rPr>
              <a:t>Health and safety concerns (unfamiliar risks)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4E706-CFFE-5F48-87BB-8B91F8C9F4BF}"/>
              </a:ext>
            </a:extLst>
          </p:cNvPr>
          <p:cNvSpPr txBox="1"/>
          <p:nvPr/>
        </p:nvSpPr>
        <p:spPr>
          <a:xfrm>
            <a:off x="417078" y="3999724"/>
            <a:ext cx="8523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Carries chemical energy (H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i="1" dirty="0"/>
              <a:t>molecule</a:t>
            </a:r>
            <a:r>
              <a:rPr lang="en-US" sz="2000" dirty="0"/>
              <a:t>); </a:t>
            </a:r>
            <a:r>
              <a:rPr lang="en-US" sz="2000" i="1" dirty="0"/>
              <a:t>not electrons flowing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Storage and transport as a stable chemical; </a:t>
            </a:r>
            <a:r>
              <a:rPr lang="en-US" sz="2000" i="1" dirty="0">
                <a:solidFill>
                  <a:srgbClr val="00B050"/>
                </a:solidFill>
              </a:rPr>
              <a:t>stocks not 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Chemical reactions: industry feedstock; produce other energy-rich molecules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DD921-E559-6146-87A0-F52CA0113C57}"/>
              </a:ext>
            </a:extLst>
          </p:cNvPr>
          <p:cNvSpPr txBox="1"/>
          <p:nvPr/>
        </p:nvSpPr>
        <p:spPr>
          <a:xfrm>
            <a:off x="7748123" y="3605992"/>
            <a:ext cx="1192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from IEA</a:t>
            </a:r>
          </a:p>
        </p:txBody>
      </p:sp>
    </p:spTree>
    <p:extLst>
      <p:ext uri="{BB962C8B-B14F-4D97-AF65-F5344CB8AC3E}">
        <p14:creationId xmlns:p14="http://schemas.microsoft.com/office/powerpoint/2010/main" val="4267220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87C0F-FEE5-5F46-9E98-DB82A9011D95}"/>
              </a:ext>
            </a:extLst>
          </p:cNvPr>
          <p:cNvSpPr txBox="1"/>
          <p:nvPr/>
        </p:nvSpPr>
        <p:spPr>
          <a:xfrm>
            <a:off x="2339162" y="372140"/>
            <a:ext cx="291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HyBlend</a:t>
            </a:r>
            <a:r>
              <a:rPr lang="en-US" sz="3200" b="1" dirty="0">
                <a:solidFill>
                  <a:srgbClr val="002060"/>
                </a:solidFill>
              </a:rPr>
              <a:t>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E958F-EC54-FE43-8895-B80398849E83}"/>
              </a:ext>
            </a:extLst>
          </p:cNvPr>
          <p:cNvSpPr txBox="1"/>
          <p:nvPr/>
        </p:nvSpPr>
        <p:spPr>
          <a:xfrm>
            <a:off x="127591" y="1530657"/>
            <a:ext cx="873610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NREL together with five other national labs, 20+ industry/academic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Will test hydrogen compatibility of metal and polymer pipelines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Lifecycle emissions calculations of natural gas/hydrogen blends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Costs and economic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Leverages work of Hydrogen Materials Compatibility Consortium (H-Mat) [DOE]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Also: SoCal Gas and SDG&amp;E Hydrogen Blending Demonstration Program</a:t>
            </a:r>
          </a:p>
          <a:p>
            <a:r>
              <a:rPr lang="en-US" sz="2000" dirty="0"/>
              <a:t>  </a:t>
            </a:r>
            <a:r>
              <a:rPr lang="en-US" sz="2000" dirty="0">
                <a:hlinkClick r:id="rId2"/>
              </a:rPr>
              <a:t>https://www.sempra.com/socalgas-and-sdge-announce-groundbreaking-</a:t>
            </a:r>
            <a:endParaRPr lang="en-US" sz="2000" dirty="0"/>
          </a:p>
          <a:p>
            <a:r>
              <a:rPr lang="en-US" sz="2000" dirty="0"/>
              <a:t>  hydrogen-blending-demonstration-program-help-reduce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28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952A92-DF0A-7246-965B-29049FC788E1}"/>
              </a:ext>
            </a:extLst>
          </p:cNvPr>
          <p:cNvSpPr txBox="1"/>
          <p:nvPr/>
        </p:nvSpPr>
        <p:spPr>
          <a:xfrm>
            <a:off x="473015" y="962666"/>
            <a:ext cx="491192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Funded by AB 8, 2012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Public-private partnership to promote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hydrogen fueling infrastructure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Cumulative sales of fuel cell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cars now over 10,000 (2021)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Includes road map for fuel cell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electric buses: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2C147-0CEA-194C-80C8-6C14A4CB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783" y="484894"/>
            <a:ext cx="2710561" cy="3204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C0F02-B932-434F-9370-8DD771E28711}"/>
              </a:ext>
            </a:extLst>
          </p:cNvPr>
          <p:cNvSpPr txBox="1"/>
          <p:nvPr/>
        </p:nvSpPr>
        <p:spPr>
          <a:xfrm>
            <a:off x="558656" y="223284"/>
            <a:ext cx="4765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California Fuel Cell Partnership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43EE6-10A1-7E41-97DB-48A1F8C7B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25" y="3767874"/>
            <a:ext cx="2190386" cy="2605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8969E0-EAFE-BD40-AC3C-4DD1A830E9F6}"/>
              </a:ext>
            </a:extLst>
          </p:cNvPr>
          <p:cNvSpPr txBox="1"/>
          <p:nvPr/>
        </p:nvSpPr>
        <p:spPr>
          <a:xfrm>
            <a:off x="6350489" y="6422392"/>
            <a:ext cx="205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Green = open, retail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A6BA1-5D26-BC43-BEEE-AE6485B44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2126"/>
            <a:ext cx="5762847" cy="971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910B7-A686-A045-B039-8D388631E566}"/>
              </a:ext>
            </a:extLst>
          </p:cNvPr>
          <p:cNvSpPr txBox="1"/>
          <p:nvPr/>
        </p:nvSpPr>
        <p:spPr>
          <a:xfrm>
            <a:off x="994010" y="5911441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Ahead of its time??</a:t>
            </a:r>
          </a:p>
        </p:txBody>
      </p:sp>
    </p:spTree>
    <p:extLst>
      <p:ext uri="{BB962C8B-B14F-4D97-AF65-F5344CB8AC3E}">
        <p14:creationId xmlns:p14="http://schemas.microsoft.com/office/powerpoint/2010/main" val="1674709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nsportation Applications using Hydrogen Eligible for LCFS Crediting">
            <a:extLst>
              <a:ext uri="{FF2B5EF4-FFF2-40B4-BE49-F238E27FC236}">
                <a16:creationId xmlns:a16="http://schemas.microsoft.com/office/drawing/2014/main" id="{58DC7011-5FC8-0A42-AF10-B84F9389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2" y="1605572"/>
            <a:ext cx="8661115" cy="323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1FCD6-6AA8-6143-93DE-2DA4F0069C5E}"/>
              </a:ext>
            </a:extLst>
          </p:cNvPr>
          <p:cNvSpPr txBox="1"/>
          <p:nvPr/>
        </p:nvSpPr>
        <p:spPr>
          <a:xfrm>
            <a:off x="107878" y="523982"/>
            <a:ext cx="8794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Policy: Hydrogen and the Low Carbon Fuel Standard (LCFS)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D7CF5-87EE-A149-B951-ABC361518EB0}"/>
              </a:ext>
            </a:extLst>
          </p:cNvPr>
          <p:cNvSpPr txBox="1"/>
          <p:nvPr/>
        </p:nvSpPr>
        <p:spPr>
          <a:xfrm>
            <a:off x="5096513" y="5030499"/>
            <a:ext cx="36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Credit: California Air Resources Board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FC6A75-40C5-8748-A362-E112CA6FBE3C}"/>
              </a:ext>
            </a:extLst>
          </p:cNvPr>
          <p:cNvSpPr txBox="1"/>
          <p:nvPr/>
        </p:nvSpPr>
        <p:spPr>
          <a:xfrm>
            <a:off x="339048" y="5763802"/>
            <a:ext cx="8513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Electricity used for hydrogen production is also eligible for credits</a:t>
            </a:r>
          </a:p>
        </p:txBody>
      </p:sp>
    </p:spTree>
    <p:extLst>
      <p:ext uri="{BB962C8B-B14F-4D97-AF65-F5344CB8AC3E}">
        <p14:creationId xmlns:p14="http://schemas.microsoft.com/office/powerpoint/2010/main" val="1547413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354BC-D4AD-3949-BA5D-D5419E174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2" y="766398"/>
            <a:ext cx="8495414" cy="2924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70B40-DA84-0B4D-B13E-7A0D3AADCD32}"/>
              </a:ext>
            </a:extLst>
          </p:cNvPr>
          <p:cNvSpPr txBox="1"/>
          <p:nvPr/>
        </p:nvSpPr>
        <p:spPr>
          <a:xfrm>
            <a:off x="2275441" y="138223"/>
            <a:ext cx="4593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Policies to Promote Hydrogen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DAD83-E944-2947-8BAC-AAE6AFCA737B}"/>
              </a:ext>
            </a:extLst>
          </p:cNvPr>
          <p:cNvSpPr txBox="1"/>
          <p:nvPr/>
        </p:nvSpPr>
        <p:spPr>
          <a:xfrm>
            <a:off x="776177" y="3860157"/>
            <a:ext cx="67195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H</a:t>
            </a:r>
            <a:r>
              <a:rPr lang="en-US" baseline="-25000" dirty="0"/>
              <a:t>2</a:t>
            </a:r>
            <a:r>
              <a:rPr lang="en-US" dirty="0"/>
              <a:t> roadmap and vision; quantitative emissions reduction law</a:t>
            </a:r>
          </a:p>
          <a:p>
            <a:r>
              <a:rPr lang="en-US" dirty="0"/>
              <a:t>   </a:t>
            </a:r>
            <a:r>
              <a:rPr lang="en-US" dirty="0">
                <a:solidFill>
                  <a:srgbClr val="7B0C00"/>
                </a:solidFill>
              </a:rPr>
              <a:t>Present state in US: nonexistent</a:t>
            </a:r>
          </a:p>
          <a:p>
            <a:r>
              <a:rPr lang="en-US" dirty="0"/>
              <a:t>Create demand: put economic value on hydrogen</a:t>
            </a:r>
          </a:p>
          <a:p>
            <a:r>
              <a:rPr lang="en-US" dirty="0"/>
              <a:t>   </a:t>
            </a:r>
            <a:r>
              <a:rPr lang="en-US" dirty="0">
                <a:solidFill>
                  <a:srgbClr val="7B0C00"/>
                </a:solidFill>
              </a:rPr>
              <a:t>Presently in US: CA, OR LCFS, state ZEV mandates, state carbon price</a:t>
            </a:r>
          </a:p>
          <a:p>
            <a:r>
              <a:rPr lang="en-US" dirty="0"/>
              <a:t>Mitigate investment risks (tax credit, green bank financing, PPPs)</a:t>
            </a:r>
          </a:p>
          <a:p>
            <a:r>
              <a:rPr lang="en-US" dirty="0">
                <a:solidFill>
                  <a:srgbClr val="7B0C00"/>
                </a:solidFill>
              </a:rPr>
              <a:t>   Presently in US: 45Q CCS tax credit </a:t>
            </a:r>
          </a:p>
          <a:p>
            <a:r>
              <a:rPr lang="en-US" dirty="0"/>
              <a:t>R&amp;D, pilot projects</a:t>
            </a:r>
          </a:p>
          <a:p>
            <a:r>
              <a:rPr lang="en-US" dirty="0">
                <a:solidFill>
                  <a:srgbClr val="7B0C00"/>
                </a:solidFill>
              </a:rPr>
              <a:t>   Presently in US: DOE funding; utility gas mixture pilot programs</a:t>
            </a:r>
          </a:p>
          <a:p>
            <a:r>
              <a:rPr lang="en-US" dirty="0"/>
              <a:t>Harmonize standards/remove barriers</a:t>
            </a:r>
          </a:p>
          <a:p>
            <a:r>
              <a:rPr lang="en-US" dirty="0">
                <a:solidFill>
                  <a:srgbClr val="7B0C00"/>
                </a:solidFill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D9F19-38A8-5F48-B648-D3896B6A49E5}"/>
              </a:ext>
            </a:extLst>
          </p:cNvPr>
          <p:cNvSpPr txBox="1"/>
          <p:nvPr/>
        </p:nvSpPr>
        <p:spPr>
          <a:xfrm>
            <a:off x="7761468" y="3690880"/>
            <a:ext cx="1058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IEA</a:t>
            </a:r>
          </a:p>
        </p:txBody>
      </p:sp>
    </p:spTree>
    <p:extLst>
      <p:ext uri="{BB962C8B-B14F-4D97-AF65-F5344CB8AC3E}">
        <p14:creationId xmlns:p14="http://schemas.microsoft.com/office/powerpoint/2010/main" val="3317060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>
            <a:extLst>
              <a:ext uri="{FF2B5EF4-FFF2-40B4-BE49-F238E27FC236}">
                <a16:creationId xmlns:a16="http://schemas.microsoft.com/office/drawing/2014/main" id="{069DC4A6-11BC-0ACB-F757-CD3EB751C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65150"/>
            <a:ext cx="751522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Box 1">
            <a:extLst>
              <a:ext uri="{FF2B5EF4-FFF2-40B4-BE49-F238E27FC236}">
                <a16:creationId xmlns:a16="http://schemas.microsoft.com/office/drawing/2014/main" id="{543E2F12-5A56-B61D-D072-15698DC69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4495800"/>
            <a:ext cx="2266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75779" name="TextBox 3">
            <a:extLst>
              <a:ext uri="{FF2B5EF4-FFF2-40B4-BE49-F238E27FC236}">
                <a16:creationId xmlns:a16="http://schemas.microsoft.com/office/drawing/2014/main" id="{04C11BAA-09B5-8618-998E-FED644F67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5141913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www.fromknowledgetopower.com</a:t>
            </a:r>
            <a:endParaRPr lang="en-US" altLang="en-US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https://www.linkedin.com/in/john-perona-b31542124/</a:t>
            </a:r>
            <a:endParaRPr lang="en-US" altLang="en-US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perona@pdx.edu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5CB56-A0DE-9F40-95DE-26AAF42847D9}"/>
              </a:ext>
            </a:extLst>
          </p:cNvPr>
          <p:cNvSpPr txBox="1"/>
          <p:nvPr/>
        </p:nvSpPr>
        <p:spPr>
          <a:xfrm>
            <a:off x="1159823" y="144734"/>
            <a:ext cx="666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Hydrogen (H</a:t>
            </a:r>
            <a:r>
              <a:rPr lang="en-US" sz="2800" b="1" baseline="-25000" dirty="0">
                <a:solidFill>
                  <a:srgbClr val="002060"/>
                </a:solidFill>
              </a:rPr>
              <a:t>2</a:t>
            </a:r>
            <a:r>
              <a:rPr lang="en-US" sz="2800" b="1" dirty="0">
                <a:solidFill>
                  <a:srgbClr val="002060"/>
                </a:solidFill>
              </a:rPr>
              <a:t>) is an indirect greenhouse gas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4B9A1-2BB1-1B44-92D2-7814ADFEE547}"/>
              </a:ext>
            </a:extLst>
          </p:cNvPr>
          <p:cNvSpPr txBox="1"/>
          <p:nvPr/>
        </p:nvSpPr>
        <p:spPr>
          <a:xfrm>
            <a:off x="2648958" y="2282060"/>
            <a:ext cx="641284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reacts with OH</a:t>
            </a:r>
            <a:r>
              <a:rPr lang="en-US" sz="2000" b="1" baseline="30000" dirty="0">
                <a:solidFill>
                  <a:srgbClr val="002060"/>
                </a:solidFill>
              </a:rPr>
              <a:t>.</a:t>
            </a:r>
            <a:r>
              <a:rPr lang="en-US" sz="2000" dirty="0">
                <a:solidFill>
                  <a:srgbClr val="002060"/>
                </a:solidFill>
              </a:rPr>
              <a:t> radicals; increases ozone, methane levels</a:t>
            </a:r>
          </a:p>
          <a:p>
            <a:r>
              <a:rPr lang="en-US" sz="2000" dirty="0">
                <a:solidFill>
                  <a:srgbClr val="002060"/>
                </a:solidFill>
              </a:rPr>
              <a:t>Ozone and methane are both greenhouse gases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can escape atmosphere, but the main </a:t>
            </a:r>
            <a:r>
              <a:rPr lang="en-US" sz="2000" i="1" dirty="0">
                <a:solidFill>
                  <a:srgbClr val="002060"/>
                </a:solidFill>
              </a:rPr>
              <a:t>sink</a:t>
            </a:r>
            <a:r>
              <a:rPr lang="en-US" sz="2000" dirty="0">
                <a:solidFill>
                  <a:srgbClr val="002060"/>
                </a:solidFill>
              </a:rPr>
              <a:t> is soils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concentration </a:t>
            </a:r>
            <a:r>
              <a:rPr lang="en-US" sz="2000" dirty="0">
                <a:solidFill>
                  <a:srgbClr val="C00000"/>
                </a:solidFill>
              </a:rPr>
              <a:t>~ 0.5 ppm </a:t>
            </a:r>
            <a:r>
              <a:rPr lang="en-US" sz="2000" dirty="0">
                <a:solidFill>
                  <a:srgbClr val="002060"/>
                </a:solidFill>
              </a:rPr>
              <a:t>[methane = 1.9 ppm]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Atmospheric lifetime of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en-US" sz="2000" dirty="0">
                <a:solidFill>
                  <a:srgbClr val="C00000"/>
                </a:solidFill>
              </a:rPr>
              <a:t>~ 2 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Global warming potential </a:t>
            </a:r>
            <a:r>
              <a:rPr lang="en-US" sz="2000" dirty="0">
                <a:solidFill>
                  <a:srgbClr val="C00000"/>
                </a:solidFill>
              </a:rPr>
              <a:t>~ 5</a:t>
            </a:r>
            <a:r>
              <a:rPr lang="en-US" sz="2000" dirty="0">
                <a:solidFill>
                  <a:srgbClr val="002060"/>
                </a:solidFill>
              </a:rPr>
              <a:t> (100 </a:t>
            </a:r>
            <a:r>
              <a:rPr lang="en-US" sz="2000" dirty="0" err="1">
                <a:solidFill>
                  <a:srgbClr val="002060"/>
                </a:solidFill>
              </a:rPr>
              <a:t>yrs</a:t>
            </a:r>
            <a:r>
              <a:rPr lang="en-US" sz="2000" dirty="0">
                <a:solidFill>
                  <a:srgbClr val="002060"/>
                </a:solidFill>
              </a:rPr>
              <a:t>) [methane = 28]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If H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fully replaces fossil fuels, </a:t>
            </a:r>
            <a:r>
              <a:rPr lang="en-US" sz="2000" dirty="0">
                <a:solidFill>
                  <a:srgbClr val="C00000"/>
                </a:solidFill>
              </a:rPr>
              <a:t>and 1% leaks</a:t>
            </a:r>
            <a:r>
              <a:rPr lang="en-US" sz="2000" dirty="0">
                <a:solidFill>
                  <a:srgbClr val="002060"/>
                </a:solidFill>
              </a:rPr>
              <a:t>, the climate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impact is estimated at 0.5% of present CO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emissions</a:t>
            </a:r>
            <a:r>
              <a:rPr lang="en-US" dirty="0"/>
              <a:t>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489E8ED-802F-3F4D-9795-D59EF2655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4" y="969087"/>
            <a:ext cx="1941814" cy="54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B2D4E5-D393-F547-9D40-E480FABBCFEA}"/>
              </a:ext>
            </a:extLst>
          </p:cNvPr>
          <p:cNvSpPr txBox="1"/>
          <p:nvPr/>
        </p:nvSpPr>
        <p:spPr>
          <a:xfrm>
            <a:off x="4810708" y="5997601"/>
            <a:ext cx="4156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RG Derwent et al., , Int. J. Hyd. Energy, 45, 9211 (2020)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A34E6-3C27-6F49-A79D-E48A4B275100}"/>
              </a:ext>
            </a:extLst>
          </p:cNvPr>
          <p:cNvSpPr txBox="1"/>
          <p:nvPr/>
        </p:nvSpPr>
        <p:spPr>
          <a:xfrm>
            <a:off x="3441842" y="1059508"/>
            <a:ext cx="4218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B0C00"/>
                </a:solidFill>
              </a:rPr>
              <a:t>Could widespread hydrogen use </a:t>
            </a:r>
          </a:p>
          <a:p>
            <a:r>
              <a:rPr lang="en-US" sz="2400" i="1" dirty="0">
                <a:solidFill>
                  <a:srgbClr val="7B0C00"/>
                </a:solidFill>
              </a:rPr>
              <a:t> cause further warming??</a:t>
            </a:r>
          </a:p>
        </p:txBody>
      </p:sp>
    </p:spTree>
    <p:extLst>
      <p:ext uri="{BB962C8B-B14F-4D97-AF65-F5344CB8AC3E}">
        <p14:creationId xmlns:p14="http://schemas.microsoft.com/office/powerpoint/2010/main" val="272192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45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95A54-BA83-BD40-8B80-A5CB104D95F3}"/>
              </a:ext>
            </a:extLst>
          </p:cNvPr>
          <p:cNvSpPr txBox="1"/>
          <p:nvPr/>
        </p:nvSpPr>
        <p:spPr>
          <a:xfrm>
            <a:off x="1036319" y="1458930"/>
            <a:ext cx="707135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What is hydrogen?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</a:rPr>
              <a:t>How is hydrogen manufactured?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What is hydrogen used for?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How can hydrogen be integrated into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    the net-zero energy economy?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 (production, storage, transport)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Policies to promote blue and green hydrogen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781B3-9117-A040-890A-4EDC1E3B8740}"/>
              </a:ext>
            </a:extLst>
          </p:cNvPr>
          <p:cNvSpPr txBox="1"/>
          <p:nvPr/>
        </p:nvSpPr>
        <p:spPr>
          <a:xfrm>
            <a:off x="709019" y="308345"/>
            <a:ext cx="772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and the net-zero energy economy </a:t>
            </a:r>
          </a:p>
        </p:txBody>
      </p:sp>
    </p:spTree>
    <p:extLst>
      <p:ext uri="{BB962C8B-B14F-4D97-AF65-F5344CB8AC3E}">
        <p14:creationId xmlns:p14="http://schemas.microsoft.com/office/powerpoint/2010/main" val="111684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369FD-E32F-C443-B7C5-C1DEFB99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05" y="810987"/>
            <a:ext cx="6897320" cy="4822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68B40-A5EA-DD49-94F0-1E62FBE2BD04}"/>
              </a:ext>
            </a:extLst>
          </p:cNvPr>
          <p:cNvSpPr txBox="1"/>
          <p:nvPr/>
        </p:nvSpPr>
        <p:spPr>
          <a:xfrm>
            <a:off x="1839686" y="101026"/>
            <a:ext cx="473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How hydrogen is produced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40520-7F3F-864B-8152-0A697B08D369}"/>
              </a:ext>
            </a:extLst>
          </p:cNvPr>
          <p:cNvSpPr txBox="1"/>
          <p:nvPr/>
        </p:nvSpPr>
        <p:spPr>
          <a:xfrm>
            <a:off x="7650789" y="4894343"/>
            <a:ext cx="11721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Resources for</a:t>
            </a:r>
          </a:p>
          <a:p>
            <a:r>
              <a:rPr lang="en-US" sz="1400" dirty="0"/>
              <a:t>  the Future,</a:t>
            </a:r>
          </a:p>
          <a:p>
            <a:r>
              <a:rPr lang="en-US" sz="1400" dirty="0"/>
              <a:t>Feb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140FB-FB3B-0E40-8FC8-3E77864AE563}"/>
              </a:ext>
            </a:extLst>
          </p:cNvPr>
          <p:cNvSpPr txBox="1"/>
          <p:nvPr/>
        </p:nvSpPr>
        <p:spPr>
          <a:xfrm>
            <a:off x="726105" y="5758193"/>
            <a:ext cx="7510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the US, most H</a:t>
            </a:r>
            <a:r>
              <a:rPr lang="en-US" sz="2000" baseline="-25000" dirty="0"/>
              <a:t>2</a:t>
            </a:r>
            <a:r>
              <a:rPr lang="en-US" sz="2000" dirty="0"/>
              <a:t> is produced from natural gas by reforming (gray)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Blue hydrogen may not be fully decarbonized</a:t>
            </a:r>
          </a:p>
        </p:txBody>
      </p:sp>
    </p:spTree>
    <p:extLst>
      <p:ext uri="{BB962C8B-B14F-4D97-AF65-F5344CB8AC3E}">
        <p14:creationId xmlns:p14="http://schemas.microsoft.com/office/powerpoint/2010/main" val="223548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5C7F4-16DA-934C-B0F9-F3714189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86" y="1226605"/>
            <a:ext cx="5722705" cy="4803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4BDA0-4A49-5D46-9FD0-0EB6FB4C12CB}"/>
              </a:ext>
            </a:extLst>
          </p:cNvPr>
          <p:cNvSpPr txBox="1"/>
          <p:nvPr/>
        </p:nvSpPr>
        <p:spPr>
          <a:xfrm>
            <a:off x="1194204" y="154381"/>
            <a:ext cx="695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Global Annual Hydrogen Production ~ 120 Mt</a:t>
            </a:r>
          </a:p>
          <a:p>
            <a:r>
              <a:rPr lang="en-US" sz="2000" dirty="0"/>
              <a:t>(120 Mt = 120 million metric tons = 120 billion kg)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FC46-CFA2-5B41-AAD7-F3D0F9DAB5D1}"/>
              </a:ext>
            </a:extLst>
          </p:cNvPr>
          <p:cNvSpPr txBox="1"/>
          <p:nvPr/>
        </p:nvSpPr>
        <p:spPr>
          <a:xfrm>
            <a:off x="681161" y="6086722"/>
            <a:ext cx="527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Global CCS Institute, </a:t>
            </a:r>
            <a:r>
              <a:rPr lang="en-US" i="1" dirty="0"/>
              <a:t>Blue Hydrogen</a:t>
            </a:r>
            <a:r>
              <a:rPr lang="en-US" dirty="0"/>
              <a:t>, April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C9F92-0B04-E84A-AD15-302FCADB7B0D}"/>
              </a:ext>
            </a:extLst>
          </p:cNvPr>
          <p:cNvSpPr txBox="1"/>
          <p:nvPr/>
        </p:nvSpPr>
        <p:spPr>
          <a:xfrm>
            <a:off x="6125024" y="1587373"/>
            <a:ext cx="2920608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96.7% Gray/Brown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1.9% Byproduct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1.1% Blue (CCS)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0.3% Green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53C38-30EA-FE43-8180-577561CA067C}"/>
              </a:ext>
            </a:extLst>
          </p:cNvPr>
          <p:cNvSpPr txBox="1"/>
          <p:nvPr/>
        </p:nvSpPr>
        <p:spPr>
          <a:xfrm>
            <a:off x="6470890" y="4903393"/>
            <a:ext cx="24391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Eats up 2% of global</a:t>
            </a:r>
          </a:p>
          <a:p>
            <a:r>
              <a:rPr lang="en-US" sz="2000" i="1" dirty="0"/>
              <a:t>  energy demand</a:t>
            </a:r>
          </a:p>
          <a:p>
            <a:r>
              <a:rPr lang="en-US" sz="2000" i="1" dirty="0"/>
              <a:t>Coal source dominant</a:t>
            </a:r>
          </a:p>
          <a:p>
            <a:r>
              <a:rPr lang="en-US" sz="2000" i="1" dirty="0"/>
              <a:t>  in China</a:t>
            </a:r>
          </a:p>
        </p:txBody>
      </p:sp>
    </p:spTree>
    <p:extLst>
      <p:ext uri="{BB962C8B-B14F-4D97-AF65-F5344CB8AC3E}">
        <p14:creationId xmlns:p14="http://schemas.microsoft.com/office/powerpoint/2010/main" val="3327703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17832</TotalTime>
  <Words>1990</Words>
  <Application>Microsoft Macintosh PowerPoint</Application>
  <PresentationFormat>On-screen Show (4:3)</PresentationFormat>
  <Paragraphs>340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Capture and geologic storage of CO2  is essential to blue hydrogen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Hayden Farris</cp:lastModifiedBy>
  <cp:revision>207</cp:revision>
  <cp:lastPrinted>2021-05-07T15:08:52Z</cp:lastPrinted>
  <dcterms:created xsi:type="dcterms:W3CDTF">2021-03-08T16:48:32Z</dcterms:created>
  <dcterms:modified xsi:type="dcterms:W3CDTF">2022-05-16T21:48:39Z</dcterms:modified>
</cp:coreProperties>
</file>